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13.jpg" ContentType="image/jpg"/>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7"/>
  </p:notesMasterIdLst>
  <p:sldIdLst>
    <p:sldId id="256" r:id="rId2"/>
    <p:sldId id="2147471101" r:id="rId3"/>
    <p:sldId id="2147471093" r:id="rId4"/>
    <p:sldId id="2147471113" r:id="rId5"/>
    <p:sldId id="2147471104" r:id="rId6"/>
    <p:sldId id="2147470814" r:id="rId7"/>
    <p:sldId id="2147470859" r:id="rId8"/>
    <p:sldId id="1441540306" r:id="rId9"/>
    <p:sldId id="2147470860" r:id="rId10"/>
    <p:sldId id="2147470819" r:id="rId11"/>
    <p:sldId id="2147471116" r:id="rId12"/>
    <p:sldId id="2147471103" r:id="rId13"/>
    <p:sldId id="2147470768" r:id="rId14"/>
    <p:sldId id="2147470651" r:id="rId15"/>
    <p:sldId id="2147470863" r:id="rId16"/>
    <p:sldId id="2147470772" r:id="rId17"/>
    <p:sldId id="2147471106" r:id="rId18"/>
    <p:sldId id="2147471105" r:id="rId19"/>
    <p:sldId id="2147470830" r:id="rId20"/>
    <p:sldId id="288" r:id="rId21"/>
    <p:sldId id="331" r:id="rId22"/>
    <p:sldId id="2147470873" r:id="rId23"/>
    <p:sldId id="2147470820" r:id="rId24"/>
    <p:sldId id="2147470770" r:id="rId25"/>
    <p:sldId id="2147471107" r:id="rId26"/>
    <p:sldId id="2147471108" r:id="rId27"/>
    <p:sldId id="2147470658" r:id="rId28"/>
    <p:sldId id="2147471109" r:id="rId29"/>
    <p:sldId id="2147470841" r:id="rId30"/>
    <p:sldId id="2147470821" r:id="rId31"/>
    <p:sldId id="2147470890" r:id="rId32"/>
    <p:sldId id="2147470849" r:id="rId33"/>
    <p:sldId id="2147470842" r:id="rId34"/>
    <p:sldId id="2147471111" r:id="rId35"/>
    <p:sldId id="2147470848" r:id="rId36"/>
    <p:sldId id="2147470881" r:id="rId37"/>
    <p:sldId id="2147470836" r:id="rId38"/>
    <p:sldId id="2147471110" r:id="rId39"/>
    <p:sldId id="333" r:id="rId40"/>
    <p:sldId id="2147470824" r:id="rId41"/>
    <p:sldId id="2147470828" r:id="rId42"/>
    <p:sldId id="2147470844" r:id="rId43"/>
    <p:sldId id="2147470829" r:id="rId44"/>
    <p:sldId id="2147470825" r:id="rId45"/>
    <p:sldId id="2147470894" r:id="rId46"/>
    <p:sldId id="2147471115" r:id="rId47"/>
    <p:sldId id="2147471112" r:id="rId48"/>
    <p:sldId id="2145706939" r:id="rId49"/>
    <p:sldId id="2147470833" r:id="rId50"/>
    <p:sldId id="883" r:id="rId51"/>
    <p:sldId id="2145706941" r:id="rId52"/>
    <p:sldId id="2147470856" r:id="rId53"/>
    <p:sldId id="2147470847" r:id="rId54"/>
    <p:sldId id="2145706942" r:id="rId55"/>
    <p:sldId id="2147470839" r:id="rId56"/>
    <p:sldId id="2147470854" r:id="rId57"/>
    <p:sldId id="2147470853" r:id="rId58"/>
    <p:sldId id="2147470845" r:id="rId59"/>
    <p:sldId id="2147470846" r:id="rId60"/>
    <p:sldId id="2147470834" r:id="rId61"/>
    <p:sldId id="2147470892" r:id="rId62"/>
    <p:sldId id="2147471117" r:id="rId63"/>
    <p:sldId id="2147471114" r:id="rId64"/>
    <p:sldId id="2146846088" r:id="rId65"/>
    <p:sldId id="258" r:id="rId6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583D"/>
    <a:srgbClr val="0052A0"/>
    <a:srgbClr val="3FA535"/>
    <a:srgbClr val="FFF4DD"/>
    <a:srgbClr val="FAD879"/>
    <a:srgbClr val="ECCB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9"/>
    <p:restoredTop sz="67493"/>
  </p:normalViewPr>
  <p:slideViewPr>
    <p:cSldViewPr snapToGrid="0" showGuides="1">
      <p:cViewPr varScale="1">
        <p:scale>
          <a:sx n="78" d="100"/>
          <a:sy n="78" d="100"/>
        </p:scale>
        <p:origin x="1624"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42D9DC-698B-BE4C-A1BA-C9D325ACDFAB}" type="datetimeFigureOut">
              <a:rPr lang="sv-SE" smtClean="0"/>
              <a:t>2025-08-24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351E4B-64A2-984F-AEFB-02253F9BCF50}" type="slidenum">
              <a:rPr lang="sv-SE" smtClean="0"/>
              <a:t>‹#›</a:t>
            </a:fld>
            <a:endParaRPr lang="sv-SE"/>
          </a:p>
        </p:txBody>
      </p:sp>
    </p:spTree>
    <p:extLst>
      <p:ext uri="{BB962C8B-B14F-4D97-AF65-F5344CB8AC3E}">
        <p14:creationId xmlns:p14="http://schemas.microsoft.com/office/powerpoint/2010/main" val="276001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entralfonden.se/wp-content/uploads/2024/09/Balans-i-livet.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r>
              <a:rPr lang="sv-SE" dirty="0"/>
              <a:t>Den här bilden ger en överblick av det projekt som ligger till grund för det material och den utbildning vi arbetar med idag – </a:t>
            </a:r>
            <a:r>
              <a:rPr lang="sv-SE" i="1" dirty="0"/>
              <a:t>Hållbart arbetsliv – Balans i livet</a:t>
            </a:r>
            <a:r>
              <a:rPr lang="sv-SE" dirty="0"/>
              <a:t>.</a:t>
            </a:r>
          </a:p>
          <a:p>
            <a:endParaRPr lang="sv-SE" dirty="0"/>
          </a:p>
          <a:p>
            <a:r>
              <a:rPr lang="sv-SE" dirty="0"/>
              <a:t>Projektet är ett samarbete mellan Metsä Board Husum och Centralfonden, och det syftar till att </a:t>
            </a:r>
            <a:r>
              <a:rPr lang="sv-SE" b="1" dirty="0"/>
              <a:t>stärka medarbetares förmåga att vilja och kunna arbeta hållbart genom hela arbetslivet</a:t>
            </a:r>
            <a:r>
              <a:rPr lang="sv-SE" dirty="0"/>
              <a:t>.</a:t>
            </a:r>
          </a:p>
          <a:p>
            <a:endParaRPr lang="sv-SE" dirty="0"/>
          </a:p>
          <a:p>
            <a:r>
              <a:rPr lang="sv-SE" dirty="0"/>
              <a:t>Det här är en högaktuell fråga. Många upplever i dag att arbetslivet präglas av </a:t>
            </a:r>
            <a:r>
              <a:rPr lang="sv-SE" b="1" dirty="0"/>
              <a:t>snabbt tempo, förändringar, ökade krav</a:t>
            </a:r>
            <a:r>
              <a:rPr lang="sv-SE" dirty="0"/>
              <a:t> – både på jobbet och hemma. Det skapar ett behov av nya sätt att tänka kring hållbarhet i arbetet, både på individ- och organisationsnivå.</a:t>
            </a:r>
          </a:p>
          <a:p>
            <a:endParaRPr lang="sv-SE" dirty="0"/>
          </a:p>
          <a:p>
            <a:r>
              <a:rPr lang="sv-SE" dirty="0"/>
              <a:t>I det här projektet har vi valt att fokusera på tre särskilt viktiga områden:</a:t>
            </a:r>
          </a:p>
          <a:p>
            <a:pPr marL="171450" indent="-171450">
              <a:buFont typeface="Arial" panose="020B0604020202020204" pitchFamily="34" charset="0"/>
              <a:buChar char="•"/>
            </a:pPr>
            <a:r>
              <a:rPr lang="sv-SE" b="1" dirty="0"/>
              <a:t>Arbetsbelastning</a:t>
            </a:r>
            <a:endParaRPr lang="sv-SE" dirty="0"/>
          </a:p>
          <a:p>
            <a:pPr marL="171450" indent="-171450">
              <a:buFont typeface="Arial" panose="020B0604020202020204" pitchFamily="34" charset="0"/>
              <a:buChar char="•"/>
            </a:pPr>
            <a:r>
              <a:rPr lang="sv-SE" b="1" dirty="0"/>
              <a:t>Tillgänglighet</a:t>
            </a:r>
            <a:endParaRPr lang="sv-SE" dirty="0"/>
          </a:p>
          <a:p>
            <a:pPr marL="171450" indent="-171450">
              <a:buFont typeface="Arial" panose="020B0604020202020204" pitchFamily="34" charset="0"/>
              <a:buChar char="•"/>
            </a:pPr>
            <a:r>
              <a:rPr lang="sv-SE" b="1" dirty="0"/>
              <a:t>Återhämtning</a:t>
            </a:r>
            <a:endParaRPr lang="sv-SE" dirty="0"/>
          </a:p>
          <a:p>
            <a:endParaRPr lang="sv-SE" dirty="0"/>
          </a:p>
          <a:p>
            <a:r>
              <a:rPr lang="sv-SE" dirty="0"/>
              <a:t>Projektet bygger på </a:t>
            </a:r>
            <a:r>
              <a:rPr lang="sv-SE" b="1" dirty="0"/>
              <a:t>evidensbaserad kunskap</a:t>
            </a:r>
            <a:r>
              <a:rPr lang="sv-SE" dirty="0"/>
              <a:t>. En central del är den </a:t>
            </a:r>
            <a:r>
              <a:rPr lang="sv-SE" b="1" dirty="0"/>
              <a:t>kunskapssammanställning</a:t>
            </a:r>
            <a:r>
              <a:rPr lang="sv-SE" dirty="0"/>
              <a:t> som tagits fram – där aktuell forskning om dessa områden har sammanställts, analyserats och kopplats till praktiska lösningar.</a:t>
            </a:r>
          </a:p>
          <a:p>
            <a:endParaRPr lang="sv-SE" dirty="0"/>
          </a:p>
          <a:p>
            <a:r>
              <a:rPr lang="sv-SE" dirty="0"/>
              <a:t>Det handlar alltså inte bara om att förstå problemen, utan att också identifiera </a:t>
            </a:r>
            <a:r>
              <a:rPr lang="sv-SE" b="1" dirty="0"/>
              <a:t>konkreta åtgärder</a:t>
            </a:r>
            <a:r>
              <a:rPr lang="sv-SE" dirty="0"/>
              <a:t> som faktiskt fungerar i praktiken – särskilt inom skogsindustrin.</a:t>
            </a:r>
          </a:p>
          <a:p>
            <a:endParaRPr lang="sv-SE" dirty="0"/>
          </a:p>
          <a:p>
            <a:r>
              <a:rPr lang="sv-SE" dirty="0"/>
              <a:t>Vill du läsa mer finns hela sammanställningen att ladda ner via länken längst ner i bilden eller på Centralfondens hemsida:</a:t>
            </a:r>
            <a:br>
              <a:rPr lang="sv-SE" dirty="0"/>
            </a:br>
            <a:r>
              <a:rPr lang="sv-SE" dirty="0">
                <a:hlinkClick r:id="rId3"/>
              </a:rPr>
              <a:t>https://centralfonden.se/wp-content/uploads/2024/09/Balans-i-livet.pdf</a:t>
            </a:r>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4</a:t>
            </a:fld>
            <a:endParaRPr lang="sv-SE"/>
          </a:p>
        </p:txBody>
      </p:sp>
    </p:spTree>
    <p:extLst>
      <p:ext uri="{BB962C8B-B14F-4D97-AF65-F5344CB8AC3E}">
        <p14:creationId xmlns:p14="http://schemas.microsoft.com/office/powerpoint/2010/main" val="3889335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bilden fångar kärnan i vad vi menar med arbetsbelastning – och framför allt när den blir ohållbar.</a:t>
            </a:r>
          </a:p>
          <a:p>
            <a:endParaRPr lang="sv-SE" dirty="0"/>
          </a:p>
          <a:p>
            <a:r>
              <a:rPr lang="sv-SE" dirty="0"/>
              <a:t>Vi pratar inte om att ha mycket att göra under en kort period – det är ofta en naturlig del av arbetslivet. Men när det handlar om en </a:t>
            </a:r>
            <a:r>
              <a:rPr lang="sv-SE" b="1" dirty="0"/>
              <a:t>upplevelse av orimligt hög belastning över tid</a:t>
            </a:r>
            <a:r>
              <a:rPr lang="sv-SE" dirty="0"/>
              <a:t>, i kombination med </a:t>
            </a:r>
            <a:r>
              <a:rPr lang="sv-SE" b="1" dirty="0"/>
              <a:t>för få resurser</a:t>
            </a:r>
            <a:r>
              <a:rPr lang="sv-SE" dirty="0"/>
              <a:t> och </a:t>
            </a:r>
            <a:r>
              <a:rPr lang="sv-SE" b="1" dirty="0"/>
              <a:t>brist på kontroll</a:t>
            </a:r>
            <a:r>
              <a:rPr lang="sv-SE" dirty="0"/>
              <a:t>, då blir det ett arbetsmiljöproblem.</a:t>
            </a:r>
          </a:p>
          <a:p>
            <a:endParaRPr lang="sv-SE" dirty="0"/>
          </a:p>
          <a:p>
            <a:r>
              <a:rPr lang="sv-SE" dirty="0"/>
              <a:t>Forskningsbaserat vet vi att det är just denna kombination – höga krav + lågt inflytande + otillräckligt stöd – som är en stark riskfaktor för både psykisk ohälsa och långsiktig frånvaro (</a:t>
            </a:r>
            <a:r>
              <a:rPr lang="sv-SE" dirty="0" err="1"/>
              <a:t>Karasek</a:t>
            </a:r>
            <a:r>
              <a:rPr lang="sv-SE" dirty="0"/>
              <a:t> &amp; Theorell, 1990; Arbetsmiljöverket, 2023).</a:t>
            </a:r>
          </a:p>
          <a:p>
            <a:endParaRPr lang="sv-SE" dirty="0"/>
          </a:p>
          <a:p>
            <a:r>
              <a:rPr lang="sv-SE" dirty="0"/>
              <a:t>Det är också viktigt att komma ihåg att arbetsbelastning är </a:t>
            </a:r>
            <a:r>
              <a:rPr lang="sv-SE" b="1" dirty="0"/>
              <a:t>subjektiv. </a:t>
            </a:r>
            <a:r>
              <a:rPr lang="sv-SE" dirty="0"/>
              <a:t>Två personer med liknande arbetsuppgifter kan uppleva situationen helt olika, beroende på t.ex. tidigare erfarenheter, stöd, återhämtningsmöjligheter och kontroll över sin arbetssituation. Därför behöver vi ta signaler om hög arbetsbelastning på allvar – både när de kommer från individen själv och när vi observerar dem hos andra."</a:t>
            </a:r>
          </a:p>
        </p:txBody>
      </p:sp>
      <p:sp>
        <p:nvSpPr>
          <p:cNvPr id="4" name="Platshållare för bildnummer 3"/>
          <p:cNvSpPr>
            <a:spLocks noGrp="1"/>
          </p:cNvSpPr>
          <p:nvPr>
            <p:ph type="sldNum" sz="quarter" idx="5"/>
          </p:nvPr>
        </p:nvSpPr>
        <p:spPr/>
        <p:txBody>
          <a:bodyPr/>
          <a:lstStyle/>
          <a:p>
            <a:fld id="{7936B665-D09A-5B41-A787-B028D201904B}" type="slidenum">
              <a:rPr lang="sv-SE" smtClean="0"/>
              <a:t>14</a:t>
            </a:fld>
            <a:endParaRPr lang="sv-SE"/>
          </a:p>
        </p:txBody>
      </p:sp>
    </p:spTree>
    <p:extLst>
      <p:ext uri="{BB962C8B-B14F-4D97-AF65-F5344CB8AC3E}">
        <p14:creationId xmlns:p14="http://schemas.microsoft.com/office/powerpoint/2010/main" val="1552023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bilden visar något mycket viktigt – att </a:t>
            </a:r>
            <a:r>
              <a:rPr lang="sv-SE" b="1" i="0" dirty="0"/>
              <a:t>stress inte i sig är något dåligt</a:t>
            </a:r>
            <a:r>
              <a:rPr lang="sv-SE" i="0" dirty="0"/>
              <a:t>. Faktum är att vi behöver en viss nivå av stress – eller aktivering – för att prestera bra. Det handlar om att hitta balansen.</a:t>
            </a:r>
          </a:p>
          <a:p>
            <a:endParaRPr lang="sv-SE" i="1" dirty="0"/>
          </a:p>
          <a:p>
            <a:r>
              <a:rPr lang="sv-SE" dirty="0"/>
              <a:t>Bilden som visar sambandet mellan </a:t>
            </a:r>
            <a:r>
              <a:rPr lang="sv-SE" b="1" dirty="0"/>
              <a:t>stressnivå och prestation</a:t>
            </a:r>
            <a:r>
              <a:rPr lang="sv-SE" dirty="0"/>
              <a:t>, ofta kallad </a:t>
            </a:r>
            <a:r>
              <a:rPr lang="sv-SE" b="1" dirty="0"/>
              <a:t>"</a:t>
            </a:r>
            <a:r>
              <a:rPr lang="sv-SE" b="1" dirty="0" err="1"/>
              <a:t>Yerkes</a:t>
            </a:r>
            <a:r>
              <a:rPr lang="sv-SE" b="1" dirty="0"/>
              <a:t>-</a:t>
            </a:r>
            <a:r>
              <a:rPr lang="sv-SE" b="1" dirty="0" err="1"/>
              <a:t>Dodson</a:t>
            </a:r>
            <a:r>
              <a:rPr lang="sv-SE" b="1" dirty="0"/>
              <a:t>-kurvan”. </a:t>
            </a:r>
            <a:r>
              <a:rPr lang="sv-SE" dirty="0"/>
              <a:t>I den vänstra delen av kurvan ser vi låg stressnivå. Här upplever vi ofta understimulans, tristess och låg motivation – och prestation blir därefter.</a:t>
            </a:r>
          </a:p>
          <a:p>
            <a:endParaRPr lang="sv-SE" dirty="0"/>
          </a:p>
          <a:p>
            <a:r>
              <a:rPr lang="sv-SE" dirty="0"/>
              <a:t>När vi rör oss mot mitten ser vi vad vi kan kalla för </a:t>
            </a:r>
            <a:r>
              <a:rPr lang="sv-SE" b="1" dirty="0"/>
              <a:t>'optimal nivå'</a:t>
            </a:r>
            <a:r>
              <a:rPr lang="sv-SE" dirty="0"/>
              <a:t> – här finns en sund spänning, vi känner oss fokuserade och motiverade, och vi presterar som bäst. Det är här vi vill vara i vardagen – i balans mellan krav och resurser.</a:t>
            </a:r>
          </a:p>
          <a:p>
            <a:endParaRPr lang="sv-SE" dirty="0"/>
          </a:p>
          <a:p>
            <a:r>
              <a:rPr lang="sv-SE" dirty="0"/>
              <a:t>Men om stressnivån fortsätter att öka utan tillräcklig återhämtning, hamnar vi snabbt i den högra delen av kurvan. Då börjar </a:t>
            </a:r>
            <a:r>
              <a:rPr lang="sv-SE" b="1" dirty="0"/>
              <a:t>prestationen falla</a:t>
            </a:r>
            <a:r>
              <a:rPr lang="sv-SE" dirty="0"/>
              <a:t>, trots att stressnivån fortsätter öka. Vi känner oss trötta, tappar fokus, blir utmattade – och till slut kan det leda till panik, ångest eller utbrändhet.</a:t>
            </a:r>
          </a:p>
          <a:p>
            <a:endParaRPr lang="sv-SE" dirty="0"/>
          </a:p>
          <a:p>
            <a:r>
              <a:rPr lang="sv-SE" dirty="0"/>
              <a:t>Det här är grunden till varför återhämtning är så avgörande. Det handlar inte om att eliminera stress – utan om att </a:t>
            </a:r>
            <a:r>
              <a:rPr lang="sv-SE" b="1" dirty="0"/>
              <a:t>reglera den</a:t>
            </a:r>
            <a:r>
              <a:rPr lang="sv-SE" dirty="0"/>
              <a:t> så att vi stannar på den gröna-gula delen av kurvan.</a:t>
            </a:r>
          </a:p>
          <a:p>
            <a:r>
              <a:rPr lang="sv-SE" dirty="0"/>
              <a:t>Och här kommer återhämtningsparadoxen in: när vi hamnar för långt till höger, orkar vi ofta inte ta de pauser och återhämtande aktiviteter vi behöver – trots att det är just då vi behöver dem som mest.</a:t>
            </a:r>
          </a:p>
        </p:txBody>
      </p:sp>
      <p:sp>
        <p:nvSpPr>
          <p:cNvPr id="4" name="Platshållare för bildnummer 3"/>
          <p:cNvSpPr>
            <a:spLocks noGrp="1"/>
          </p:cNvSpPr>
          <p:nvPr>
            <p:ph type="sldNum" sz="quarter" idx="5"/>
          </p:nvPr>
        </p:nvSpPr>
        <p:spPr/>
        <p:txBody>
          <a:bodyPr/>
          <a:lstStyle/>
          <a:p>
            <a:fld id="{7936B665-D09A-5B41-A787-B028D201904B}" type="slidenum">
              <a:rPr lang="sv-SE" smtClean="0"/>
              <a:t>15</a:t>
            </a:fld>
            <a:endParaRPr lang="sv-SE"/>
          </a:p>
        </p:txBody>
      </p:sp>
    </p:spTree>
    <p:extLst>
      <p:ext uri="{BB962C8B-B14F-4D97-AF65-F5344CB8AC3E}">
        <p14:creationId xmlns:p14="http://schemas.microsoft.com/office/powerpoint/2010/main" val="291524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Här ser vi några tydliga varningssignaler på att arbetsbelastningen är ohållbar. Det som kännetecknar en för hög belastning är inte bara att man har mycket att göra – utan att </a:t>
            </a:r>
            <a:r>
              <a:rPr lang="sv-SE" b="1" i="0" dirty="0"/>
              <a:t>det saknas tid, resurser eller återhämtningsmöjligheter</a:t>
            </a:r>
            <a:r>
              <a:rPr lang="sv-SE" i="0" dirty="0"/>
              <a:t> för att hantera det på ett hållbart sätt.</a:t>
            </a:r>
            <a:br>
              <a:rPr lang="sv-SE" dirty="0"/>
            </a:br>
            <a:endParaRPr lang="sv-SE" dirty="0"/>
          </a:p>
          <a:p>
            <a:pPr marL="171450" indent="-171450">
              <a:buFont typeface="Arial" panose="020B0604020202020204" pitchFamily="34" charset="0"/>
              <a:buChar char="•"/>
            </a:pPr>
            <a:r>
              <a:rPr lang="sv-SE" dirty="0"/>
              <a:t>Ofta finns en </a:t>
            </a:r>
            <a:r>
              <a:rPr lang="sv-SE" b="1" dirty="0"/>
              <a:t>ständig känsla av att inte hinna med</a:t>
            </a:r>
            <a:r>
              <a:rPr lang="sv-SE" dirty="0"/>
              <a:t>. Det handlar inte om en enstaka stressig vecka, utan om ett tillstånd som pågår över tid.</a:t>
            </a:r>
          </a:p>
          <a:p>
            <a:pPr marL="171450" indent="-171450">
              <a:buFont typeface="Arial" panose="020B0604020202020204" pitchFamily="34" charset="0"/>
              <a:buChar char="•"/>
            </a:pPr>
            <a:r>
              <a:rPr lang="sv-SE" dirty="0"/>
              <a:t>Kvaliteten i arbetet påverkas – man gör vad man kan, men hinner inte göra det så bra som man skulle vilja.</a:t>
            </a:r>
          </a:p>
          <a:p>
            <a:pPr marL="171450" indent="-171450">
              <a:buFont typeface="Arial" panose="020B0604020202020204" pitchFamily="34" charset="0"/>
              <a:buChar char="•"/>
            </a:pPr>
            <a:r>
              <a:rPr lang="sv-SE" dirty="0"/>
              <a:t>Man tar med sig jobbet hem, både i fysisk mening och mentalt.</a:t>
            </a:r>
          </a:p>
          <a:p>
            <a:pPr marL="171450" indent="-171450">
              <a:buFont typeface="Arial" panose="020B0604020202020204" pitchFamily="34" charset="0"/>
              <a:buChar char="•"/>
            </a:pPr>
            <a:r>
              <a:rPr lang="sv-SE" dirty="0"/>
              <a:t>Återhämtningen uteblir – både under arbetsdagen och på fritiden.</a:t>
            </a:r>
            <a:br>
              <a:rPr lang="sv-SE" dirty="0"/>
            </a:br>
            <a:endParaRPr lang="sv-SE" dirty="0"/>
          </a:p>
          <a:p>
            <a:r>
              <a:rPr lang="sv-SE" dirty="0"/>
              <a:t>Det är viktigt att förstå att detta inte handlar om individens förmåga att 'hålla ihop' – utan om </a:t>
            </a:r>
            <a:r>
              <a:rPr lang="sv-SE" b="1" dirty="0"/>
              <a:t>obalans mellan krav och resurser</a:t>
            </a:r>
            <a:r>
              <a:rPr lang="sv-SE" dirty="0"/>
              <a:t> i arbetsmiljön.</a:t>
            </a:r>
          </a:p>
          <a:p>
            <a:r>
              <a:rPr lang="sv-SE" dirty="0"/>
              <a:t>Precis som hastighetsmätaren till höger visar – när tempot är för högt under lång tid, ökar risken för fel, slitage och i förlängningen att något går sönder. I arbetslivet innebär det exempelvis utmattning, sjukskrivning eller att man 'checkar ut' mentalt.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8744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Diskussion:</a:t>
            </a:r>
          </a:p>
          <a:p>
            <a:endParaRPr lang="sv-SE" b="1" dirty="0"/>
          </a:p>
          <a:p>
            <a:r>
              <a:rPr lang="sv-SE" b="1" dirty="0"/>
              <a:t>Instruktion:</a:t>
            </a:r>
          </a:p>
          <a:p>
            <a:endParaRPr lang="sv-SE" b="1" dirty="0"/>
          </a:p>
          <a:p>
            <a:pPr>
              <a:buFont typeface="+mj-lt"/>
              <a:buAutoNum type="arabicPeriod"/>
            </a:pPr>
            <a:r>
              <a:rPr lang="sv-SE" b="1" dirty="0"/>
              <a:t>Arbeta i mindre grupper/par</a:t>
            </a:r>
            <a:r>
              <a:rPr lang="sv-SE" dirty="0"/>
              <a:t> (2–4 personer).</a:t>
            </a:r>
          </a:p>
          <a:p>
            <a:pPr>
              <a:buFont typeface="+mj-lt"/>
              <a:buAutoNum type="arabicPeriod"/>
            </a:pPr>
            <a:r>
              <a:rPr lang="sv-SE" dirty="0"/>
              <a:t>Utgå från frågan: </a:t>
            </a:r>
            <a:r>
              <a:rPr lang="sv-SE" i="1" dirty="0"/>
              <a:t>Vad kan man göra när en kollega visar tecken på för hög arbetsbelastning?</a:t>
            </a:r>
            <a:endParaRPr lang="sv-SE" dirty="0"/>
          </a:p>
          <a:p>
            <a:pPr>
              <a:buFont typeface="+mj-lt"/>
              <a:buAutoNum type="arabicPeriod"/>
            </a:pPr>
            <a:r>
              <a:rPr lang="sv-SE" dirty="0"/>
              <a:t>Diskutera följande:</a:t>
            </a:r>
          </a:p>
          <a:p>
            <a:pPr marL="742950" lvl="1" indent="-285750">
              <a:buFont typeface="+mj-lt"/>
              <a:buAutoNum type="arabicPeriod"/>
            </a:pPr>
            <a:r>
              <a:rPr lang="sv-SE" dirty="0"/>
              <a:t>Vilka tecken skulle kunna vara viktiga att uppmärksamma?</a:t>
            </a:r>
          </a:p>
          <a:p>
            <a:pPr marL="742950" lvl="1" indent="-285750">
              <a:buFont typeface="+mj-lt"/>
              <a:buAutoNum type="arabicPeriod"/>
            </a:pPr>
            <a:r>
              <a:rPr lang="sv-SE" dirty="0"/>
              <a:t>Hur kan man närma sig en kollega på ett omtänksamt sätt?</a:t>
            </a:r>
          </a:p>
          <a:p>
            <a:pPr marL="742950" lvl="1" indent="-285750">
              <a:buFont typeface="+mj-lt"/>
              <a:buAutoNum type="arabicPeriod"/>
            </a:pPr>
            <a:r>
              <a:rPr lang="sv-SE" dirty="0"/>
              <a:t>När bör man som kollega lyfta frågan vidare – till chef eller skyddsombud?</a:t>
            </a:r>
          </a:p>
          <a:p>
            <a:pPr marL="742950" lvl="1" indent="-285750">
              <a:buFont typeface="+mj-lt"/>
              <a:buAutoNum type="arabicPeriod"/>
            </a:pPr>
            <a:r>
              <a:rPr lang="sv-SE" dirty="0"/>
              <a:t>Vad skulle ni önska från kollegor om </a:t>
            </a:r>
            <a:r>
              <a:rPr lang="sv-SE" i="1" dirty="0"/>
              <a:t>ni själva</a:t>
            </a:r>
            <a:r>
              <a:rPr lang="sv-SE" dirty="0"/>
              <a:t> hamnade i den situationen?</a:t>
            </a:r>
          </a:p>
          <a:p>
            <a:pPr>
              <a:buFont typeface="+mj-lt"/>
              <a:buAutoNum type="arabicPeriod"/>
            </a:pPr>
            <a:r>
              <a:rPr lang="sv-SE" b="1" dirty="0"/>
              <a:t>Skriv gärna ner 2–3 konkreta exempel eller förslag</a:t>
            </a:r>
            <a:r>
              <a:rPr lang="sv-SE" dirty="0"/>
              <a:t> på vad man kan göra i praktiken.</a:t>
            </a:r>
          </a:p>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17</a:t>
            </a:fld>
            <a:endParaRPr lang="sv-SE"/>
          </a:p>
        </p:txBody>
      </p:sp>
    </p:spTree>
    <p:extLst>
      <p:ext uri="{BB962C8B-B14F-4D97-AF65-F5344CB8AC3E}">
        <p14:creationId xmlns:p14="http://schemas.microsoft.com/office/powerpoint/2010/main" val="2197458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bilden konkretiserar </a:t>
            </a:r>
            <a:r>
              <a:rPr lang="sv-SE" b="1" i="0" dirty="0"/>
              <a:t>hur vi som kollegor kan agera</a:t>
            </a:r>
            <a:r>
              <a:rPr lang="sv-SE" i="0" dirty="0"/>
              <a:t> när vi ser tecken på att någon har det tufft på jobbet. Ibland känner vi oss osäkra: ”Ska jag säga något?”, ”Tänk om jag lägger mig i?”. Men ofta är det precis tvärtom – att någon ställer frågor, visar omtanke och erbjuder stöd kan göra stor skillnad.</a:t>
            </a:r>
          </a:p>
          <a:p>
            <a:endParaRPr lang="sv-SE" dirty="0"/>
          </a:p>
          <a:p>
            <a:r>
              <a:rPr lang="sv-SE" dirty="0"/>
              <a:t>Här är några </a:t>
            </a:r>
            <a:r>
              <a:rPr lang="sv-SE" b="1" dirty="0"/>
              <a:t>enkla, nyfikna frågor</a:t>
            </a:r>
            <a:r>
              <a:rPr lang="sv-SE" dirty="0"/>
              <a:t> som kan öppna upp för samtal. Det handlar inte om att lösa problemet, utan om att visa att vi ser, bryr oss och finns där:</a:t>
            </a:r>
          </a:p>
          <a:p>
            <a:pPr marL="171450" indent="-171450">
              <a:buFont typeface="Arial" panose="020B0604020202020204" pitchFamily="34" charset="0"/>
              <a:buChar char="•"/>
            </a:pPr>
            <a:r>
              <a:rPr lang="sv-SE" i="1" dirty="0"/>
              <a:t>Hur länge har det varit så?</a:t>
            </a:r>
            <a:endParaRPr lang="sv-SE" dirty="0"/>
          </a:p>
          <a:p>
            <a:pPr marL="171450" indent="-171450">
              <a:buFont typeface="Arial" panose="020B0604020202020204" pitchFamily="34" charset="0"/>
              <a:buChar char="•"/>
            </a:pPr>
            <a:r>
              <a:rPr lang="sv-SE" i="1" dirty="0"/>
              <a:t>Vad är mest belastande just nu?</a:t>
            </a:r>
            <a:endParaRPr lang="sv-SE" dirty="0"/>
          </a:p>
          <a:p>
            <a:pPr marL="171450" indent="-171450">
              <a:buFont typeface="Arial" panose="020B0604020202020204" pitchFamily="34" charset="0"/>
              <a:buChar char="•"/>
            </a:pPr>
            <a:r>
              <a:rPr lang="sv-SE" i="1" dirty="0"/>
              <a:t>Vad har du testat hittills?</a:t>
            </a:r>
            <a:endParaRPr lang="sv-SE" dirty="0"/>
          </a:p>
          <a:p>
            <a:pPr marL="171450" indent="-171450">
              <a:buFont typeface="Arial" panose="020B0604020202020204" pitchFamily="34" charset="0"/>
              <a:buChar char="•"/>
            </a:pPr>
            <a:r>
              <a:rPr lang="sv-SE" i="1" dirty="0"/>
              <a:t>Hur länge tror du att det kommer vara så här?</a:t>
            </a:r>
            <a:endParaRPr lang="sv-SE" dirty="0"/>
          </a:p>
          <a:p>
            <a:pPr marL="171450" indent="-171450">
              <a:buFont typeface="Arial" panose="020B0604020202020204" pitchFamily="34" charset="0"/>
              <a:buChar char="•"/>
            </a:pPr>
            <a:r>
              <a:rPr lang="sv-SE" i="1" dirty="0"/>
              <a:t>Kan jag hjälpa till eller avlasta på något sätt?</a:t>
            </a:r>
            <a:endParaRPr lang="sv-SE" dirty="0"/>
          </a:p>
          <a:p>
            <a:pPr marL="171450" indent="-171450">
              <a:buFont typeface="Arial" panose="020B0604020202020204" pitchFamily="34" charset="0"/>
              <a:buChar char="•"/>
            </a:pPr>
            <a:r>
              <a:rPr lang="sv-SE" i="1" dirty="0"/>
              <a:t>Vad behöver du för stöd eller hjälp?</a:t>
            </a:r>
          </a:p>
          <a:p>
            <a:pPr marL="171450" indent="-171450">
              <a:buFont typeface="Arial" panose="020B0604020202020204" pitchFamily="34" charset="0"/>
              <a:buChar char="•"/>
            </a:pPr>
            <a:endParaRPr lang="sv-SE" dirty="0"/>
          </a:p>
          <a:p>
            <a:r>
              <a:rPr lang="sv-SE" dirty="0"/>
              <a:t>Tonfallet är viktigt – </a:t>
            </a:r>
            <a:r>
              <a:rPr lang="sv-SE" b="1" dirty="0"/>
              <a:t>lyssna mer än du pratar</a:t>
            </a:r>
            <a:r>
              <a:rPr lang="sv-SE" dirty="0"/>
              <a:t>, och låt kollegan sätta ord på sin situation. Du behöver inte ha alla svar, men att ställa frågor som dessa kan vara ett första steg mot att hitta lösningar – tillsammans med chefen eller arbetsgruppen.</a:t>
            </a:r>
          </a:p>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5579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Här ser vi en viktig fördjupning av begreppet arbetsbelastning. Det är lätt att tänka att belastning bara handlar om hur mycket vi har att göra – men det finns olika typer av krav som förbrukar våra resurser på olika sätt.</a:t>
            </a:r>
            <a:br>
              <a:rPr lang="sv-SE" dirty="0"/>
            </a:br>
            <a:endParaRPr lang="sv-SE" dirty="0"/>
          </a:p>
          <a:p>
            <a:pPr marL="171450" indent="-171450">
              <a:buFont typeface="Arial" panose="020B0604020202020204" pitchFamily="34" charset="0"/>
              <a:buChar char="•"/>
            </a:pPr>
            <a:r>
              <a:rPr lang="sv-SE" b="1" dirty="0"/>
              <a:t>Kvantitativ belastning</a:t>
            </a:r>
            <a:r>
              <a:rPr lang="sv-SE" dirty="0"/>
              <a:t> är det vi kanske först tänker på: att det är mycket som ska hinnas med på kort tid. Det skapar tidspress, stress och en känsla av otillräcklighet.</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Kvalitativ belastning</a:t>
            </a:r>
            <a:r>
              <a:rPr lang="sv-SE" dirty="0"/>
              <a:t> handlar mer om </a:t>
            </a:r>
            <a:r>
              <a:rPr lang="sv-SE" i="1" dirty="0"/>
              <a:t>hur krävande arbetsuppgifterna är</a:t>
            </a:r>
            <a:r>
              <a:rPr lang="sv-SE" dirty="0"/>
              <a:t> mentalt. Exempelvis problemlösning, multitasking, oklara instruktioner eller uppgifter som kräver mycket tankearbete och koncentration. Sådant tar energi även om det inte nödvändigtvis är mycket till antal.</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Emotionell belastning</a:t>
            </a:r>
            <a:r>
              <a:rPr lang="sv-SE" dirty="0"/>
              <a:t> är ofta osynlig men mycket påfrestande. Den uppstår när vi möter starka känslor hos andra – eller ska hantera våra egna – men förväntas vara professionella, lugna eller opåverkade. Det gäller t.ex. i kundservice, bemötande av kollegor i kris eller när man inte får visa att man själv har det tungt.</a:t>
            </a:r>
          </a:p>
          <a:p>
            <a:pPr marL="0" indent="0">
              <a:buFont typeface="Arial" panose="020B0604020202020204" pitchFamily="34" charset="0"/>
              <a:buNone/>
            </a:pPr>
            <a:endParaRPr lang="sv-SE" dirty="0"/>
          </a:p>
          <a:p>
            <a:pPr marL="0" indent="0">
              <a:buFont typeface="Arial" panose="020B0604020202020204" pitchFamily="34" charset="0"/>
              <a:buNone/>
            </a:pPr>
            <a:r>
              <a:rPr lang="sv-SE" dirty="0"/>
              <a:t>Alla dessa belastningar förbrukar resurser. Det innebär att en arbetsmiljö kan verka 'hanterbar' på pappret, men ändå vara slitsam över tid – om de olika typerna av krav staplas på varandra utan utrymme för återhämtning.</a:t>
            </a:r>
          </a:p>
        </p:txBody>
      </p:sp>
      <p:sp>
        <p:nvSpPr>
          <p:cNvPr id="4" name="Platshållare för bildnummer 3"/>
          <p:cNvSpPr>
            <a:spLocks noGrp="1"/>
          </p:cNvSpPr>
          <p:nvPr>
            <p:ph type="sldNum" sz="quarter" idx="5"/>
          </p:nvPr>
        </p:nvSpPr>
        <p:spPr/>
        <p:txBody>
          <a:bodyPr/>
          <a:lstStyle/>
          <a:p>
            <a:fld id="{7936B665-D09A-5B41-A787-B028D201904B}" type="slidenum">
              <a:rPr lang="sv-SE" smtClean="0"/>
              <a:t>19</a:t>
            </a:fld>
            <a:endParaRPr lang="sv-SE"/>
          </a:p>
        </p:txBody>
      </p:sp>
    </p:spTree>
    <p:extLst>
      <p:ext uri="{BB962C8B-B14F-4D97-AF65-F5344CB8AC3E}">
        <p14:creationId xmlns:p14="http://schemas.microsoft.com/office/powerpoint/2010/main" val="1667410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bilden illustrerar en grundprincip i ett hållbart arbetsliv: </a:t>
            </a:r>
            <a:r>
              <a:rPr lang="sv-SE" b="1" i="0" dirty="0"/>
              <a:t>balansen mellan resurser och belastningar</a:t>
            </a:r>
            <a:r>
              <a:rPr lang="sv-SE" i="0" dirty="0"/>
              <a:t>. Det är inte farligt att ha höga krav i arbetet – så länge det finns tillräckliga resurser som väger upp.</a:t>
            </a:r>
          </a:p>
          <a:p>
            <a:endParaRPr lang="sv-SE" dirty="0"/>
          </a:p>
          <a:p>
            <a:r>
              <a:rPr lang="sv-SE" dirty="0"/>
              <a:t>På högersidan ser vi olika former av </a:t>
            </a:r>
            <a:r>
              <a:rPr lang="sv-SE" b="1" dirty="0"/>
              <a:t>belastningar och krav</a:t>
            </a:r>
            <a:r>
              <a:rPr lang="sv-SE" dirty="0"/>
              <a:t> som kan påverka vår arbetsmiljö:</a:t>
            </a:r>
          </a:p>
          <a:p>
            <a:pPr marL="171450" indent="-171450">
              <a:buFont typeface="Arial" panose="020B0604020202020204" pitchFamily="34" charset="0"/>
              <a:buChar char="•"/>
            </a:pPr>
            <a:r>
              <a:rPr lang="sv-SE" dirty="0"/>
              <a:t>Arbetsmängd och tidspress</a:t>
            </a:r>
          </a:p>
          <a:p>
            <a:pPr marL="171450" indent="-171450">
              <a:buFont typeface="Arial" panose="020B0604020202020204" pitchFamily="34" charset="0"/>
              <a:buChar char="•"/>
            </a:pPr>
            <a:r>
              <a:rPr lang="sv-SE" dirty="0"/>
              <a:t>Förväntningar på resultat och kvalitet</a:t>
            </a:r>
          </a:p>
          <a:p>
            <a:pPr marL="171450" indent="-171450">
              <a:buFont typeface="Arial" panose="020B0604020202020204" pitchFamily="34" charset="0"/>
              <a:buChar char="•"/>
            </a:pPr>
            <a:r>
              <a:rPr lang="sv-SE" dirty="0"/>
              <a:t>Ansvar, förändringar och känslomässigt krävande situationer</a:t>
            </a:r>
          </a:p>
          <a:p>
            <a:pPr marL="171450" indent="-171450">
              <a:buFont typeface="Arial" panose="020B0604020202020204" pitchFamily="34" charset="0"/>
              <a:buChar char="•"/>
            </a:pPr>
            <a:r>
              <a:rPr lang="sv-SE" dirty="0"/>
              <a:t>Hög svårighetsgrad eller otydliga instruktioner</a:t>
            </a:r>
          </a:p>
          <a:p>
            <a:endParaRPr lang="sv-SE" dirty="0"/>
          </a:p>
          <a:p>
            <a:r>
              <a:rPr lang="sv-SE" dirty="0"/>
              <a:t>Men det som avgör om dessa krav blir hållbara är </a:t>
            </a:r>
            <a:r>
              <a:rPr lang="sv-SE" b="1" dirty="0"/>
              <a:t>vilka resurser vi har till vårt förfogande</a:t>
            </a:r>
            <a:r>
              <a:rPr lang="sv-SE" dirty="0"/>
              <a:t>. Till exempel:</a:t>
            </a:r>
          </a:p>
          <a:p>
            <a:pPr marL="171450" indent="-171450">
              <a:buFont typeface="Arial" panose="020B0604020202020204" pitchFamily="34" charset="0"/>
              <a:buChar char="•"/>
            </a:pPr>
            <a:r>
              <a:rPr lang="sv-SE" dirty="0"/>
              <a:t>Tydliga arbetsuppgifter och mandat</a:t>
            </a:r>
          </a:p>
          <a:p>
            <a:pPr marL="171450" indent="-171450">
              <a:buFont typeface="Arial" panose="020B0604020202020204" pitchFamily="34" charset="0"/>
              <a:buChar char="•"/>
            </a:pPr>
            <a:r>
              <a:rPr lang="sv-SE" dirty="0"/>
              <a:t>Tid för både arbetsuppgifter och återhämtning</a:t>
            </a:r>
          </a:p>
          <a:p>
            <a:pPr marL="171450" indent="-171450">
              <a:buFont typeface="Arial" panose="020B0604020202020204" pitchFamily="34" charset="0"/>
              <a:buChar char="•"/>
            </a:pPr>
            <a:r>
              <a:rPr lang="sv-SE" dirty="0"/>
              <a:t>Tillräcklig bemanning och rätt kompetens</a:t>
            </a:r>
          </a:p>
          <a:p>
            <a:pPr marL="171450" indent="-171450">
              <a:buFont typeface="Arial" panose="020B0604020202020204" pitchFamily="34" charset="0"/>
              <a:buChar char="•"/>
            </a:pPr>
            <a:r>
              <a:rPr lang="sv-SE" dirty="0"/>
              <a:t>Tekniska hjälpmedel</a:t>
            </a:r>
          </a:p>
          <a:p>
            <a:pPr marL="171450" indent="-171450">
              <a:buFont typeface="Arial" panose="020B0604020202020204" pitchFamily="34" charset="0"/>
              <a:buChar char="•"/>
            </a:pPr>
            <a:r>
              <a:rPr lang="sv-SE" dirty="0"/>
              <a:t>Stöd från kollegor och chef</a:t>
            </a:r>
          </a:p>
          <a:p>
            <a:pPr marL="171450" indent="-171450">
              <a:buFont typeface="Arial" panose="020B0604020202020204" pitchFamily="34" charset="0"/>
              <a:buChar char="•"/>
            </a:pPr>
            <a:r>
              <a:rPr lang="sv-SE" dirty="0"/>
              <a:t>Hjälp att prioritera – särskilt vid belastningstoppar</a:t>
            </a:r>
          </a:p>
          <a:p>
            <a:endParaRPr lang="sv-SE" dirty="0"/>
          </a:p>
          <a:p>
            <a:r>
              <a:rPr lang="sv-SE" dirty="0"/>
              <a:t>När balansen är god upplevs arbetet som meningsfullt och hanterbart. Men när belastningarna väger över under längre tid, utan att resurser tillförs, uppstår risk för stress, utmattning och sämre arbetsresultat. Därför är det centralt att vi hela tiden </a:t>
            </a:r>
            <a:r>
              <a:rPr lang="sv-SE" b="1" dirty="0"/>
              <a:t>observerar och justerar balansen</a:t>
            </a:r>
            <a:r>
              <a:rPr lang="sv-SE" dirty="0"/>
              <a:t> – både som medarbetare och chefer. Ibland räcker det med små förändringar, som att klargöra förväntningar, ta bort ett möte eller ändra i prioriteringsordningen.</a:t>
            </a:r>
          </a:p>
          <a:p>
            <a:endParaRPr lang="sv-SE" dirty="0"/>
          </a:p>
        </p:txBody>
      </p:sp>
      <p:sp>
        <p:nvSpPr>
          <p:cNvPr id="4" name="Platshållare för bildnummer 3"/>
          <p:cNvSpPr>
            <a:spLocks noGrp="1"/>
          </p:cNvSpPr>
          <p:nvPr>
            <p:ph type="sldNum" sz="quarter" idx="5"/>
          </p:nvPr>
        </p:nvSpPr>
        <p:spPr/>
        <p:txBody>
          <a:bodyPr/>
          <a:lstStyle/>
          <a:p>
            <a:fld id="{7936B665-D09A-5B41-A787-B028D201904B}" type="slidenum">
              <a:rPr lang="sv-SE" smtClean="0"/>
              <a:t>20</a:t>
            </a:fld>
            <a:endParaRPr lang="sv-SE"/>
          </a:p>
        </p:txBody>
      </p:sp>
    </p:spTree>
    <p:extLst>
      <p:ext uri="{BB962C8B-B14F-4D97-AF65-F5344CB8AC3E}">
        <p14:creationId xmlns:p14="http://schemas.microsoft.com/office/powerpoint/2010/main" val="2301015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bilden visar ett viktigt perspektiv på belastning – nämligen hur krävande olika arbetsuppgifter är för vår hjärna och vår återhämtningsförmåga. Alla arbetsuppgifter är inte lika krävande – men det handlar inte bara om hur mycket tid de tar, utan om </a:t>
            </a:r>
            <a:r>
              <a:rPr lang="sv-SE" b="1" i="0" dirty="0"/>
              <a:t>vilken typ av mental ansträngning</a:t>
            </a:r>
            <a:r>
              <a:rPr lang="sv-SE" i="0" dirty="0"/>
              <a:t> de kräver.</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Intellektuell nivå</a:t>
            </a:r>
            <a:r>
              <a:rPr lang="sv-SE" dirty="0"/>
              <a:t> (överst): Här ligger de mest kognitivt och känslomässigt krävande uppgifterna. De kräver problemlösning, beslutsfattande och koncentration – ofta utan tydliga regler. Exempel kan vara att leda möten, fatta beslut under osäkerhet, eller hantera konflikter och svåra samtal. Den här nivån tar mycket energi – och kan vara väldigt uttröttande över tid.</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Kunskapsnivå</a:t>
            </a:r>
            <a:r>
              <a:rPr lang="sv-SE" dirty="0"/>
              <a:t> (i mitten): Här använder vi vår yrkeserfarenhet och beprövade rutiner. Uppgifterna kräver tänkande, men följer oftast kända spår. De är kognitivt aktiverande men inte lika belastande som uppgifter på intellektuell nivå.</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Rutinbaserad nivå</a:t>
            </a:r>
            <a:r>
              <a:rPr lang="sv-SE" dirty="0"/>
              <a:t> (nederst): Här sker arbetet mest automatiskt – vi behöver inte tänka aktivt, utan kan ibland 'gå på autopilot'. Det kan vara praktiska moment, dokumentation, eller enklare digital hantering. Även om det kan bli monotont är den här typen av uppgifter ibland återhämtande – om de varvas rätt.</a:t>
            </a:r>
          </a:p>
          <a:p>
            <a:endParaRPr lang="sv-SE" dirty="0"/>
          </a:p>
          <a:p>
            <a:r>
              <a:rPr lang="sv-SE" dirty="0"/>
              <a:t>Linjens rörelse i bilden visar hur vi naturligt växlar mellan nivåerna under ett arbetspass. </a:t>
            </a:r>
            <a:r>
              <a:rPr lang="sv-SE" b="1" dirty="0"/>
              <a:t>Ett hållbart arbetssätt innehåller balans</a:t>
            </a:r>
            <a:r>
              <a:rPr lang="sv-SE" dirty="0"/>
              <a:t> mellan toppar av kognitiv belastning och perioder av återhämtning och mer rutininriktat arbete. Utmaningen är när arbetsdagen blir alltför topptung – då får vi ingen chans att återhämta oss mentalt, och risken för utmattning ökar.</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098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Den här enkla ekvationen visar något viktigt som vi ofta glömmer bort när vi pratar om stress och återhämtning. </a:t>
            </a:r>
            <a:r>
              <a:rPr lang="sv-SE" b="1" i="0" dirty="0"/>
              <a:t>Total belastning</a:t>
            </a:r>
            <a:r>
              <a:rPr lang="sv-SE" i="0" dirty="0"/>
              <a:t> handlar inte bara om hur krävande arbetsdagen är – utan om hur hela livssituationen ser ut.</a:t>
            </a:r>
          </a:p>
          <a:p>
            <a:endParaRPr lang="sv-SE" dirty="0"/>
          </a:p>
          <a:p>
            <a:r>
              <a:rPr lang="sv-SE" dirty="0"/>
              <a:t>Vi kan ha en arbetsbelastning som på pappret är rimlig, men om fritiden också är fylld av krav, oro, ansvar eller aktivitet – då kan det ändå bli för mycket. Det kallas ibland för </a:t>
            </a:r>
            <a:r>
              <a:rPr lang="sv-SE" b="1" dirty="0"/>
              <a:t>fritidsbelastning</a:t>
            </a:r>
            <a:r>
              <a:rPr lang="sv-SE" dirty="0"/>
              <a:t> – det vill säga fritid som inte ger vila, utan i sig kräver energi.</a:t>
            </a:r>
          </a:p>
          <a:p>
            <a:endParaRPr lang="sv-SE" dirty="0"/>
          </a:p>
          <a:p>
            <a:r>
              <a:rPr lang="sv-SE" dirty="0"/>
              <a:t>Det kan handla om:</a:t>
            </a:r>
          </a:p>
          <a:p>
            <a:pPr marL="171450" indent="-171450">
              <a:buFont typeface="Arial" panose="020B0604020202020204" pitchFamily="34" charset="0"/>
              <a:buChar char="•"/>
            </a:pPr>
            <a:r>
              <a:rPr lang="sv-SE" dirty="0"/>
              <a:t>Vård av närstående</a:t>
            </a:r>
          </a:p>
          <a:p>
            <a:pPr marL="171450" indent="-171450">
              <a:buFont typeface="Arial" panose="020B0604020202020204" pitchFamily="34" charset="0"/>
              <a:buChar char="•"/>
            </a:pPr>
            <a:r>
              <a:rPr lang="sv-SE" dirty="0"/>
              <a:t>Ekonomisk stress</a:t>
            </a:r>
          </a:p>
          <a:p>
            <a:pPr marL="171450" indent="-171450">
              <a:buFont typeface="Arial" panose="020B0604020202020204" pitchFamily="34" charset="0"/>
              <a:buChar char="•"/>
            </a:pPr>
            <a:r>
              <a:rPr lang="sv-SE" dirty="0"/>
              <a:t>Sömnproblem under småbarnsår</a:t>
            </a:r>
          </a:p>
          <a:p>
            <a:pPr marL="171450" indent="-171450">
              <a:buFont typeface="Arial" panose="020B0604020202020204" pitchFamily="34" charset="0"/>
              <a:buChar char="•"/>
            </a:pPr>
            <a:r>
              <a:rPr lang="sv-SE" dirty="0"/>
              <a:t>Tunga privata relationer eller separation</a:t>
            </a:r>
          </a:p>
          <a:p>
            <a:pPr marL="171450" indent="-171450">
              <a:buFont typeface="Arial" panose="020B0604020202020204" pitchFamily="34" charset="0"/>
              <a:buChar char="•"/>
            </a:pPr>
            <a:r>
              <a:rPr lang="sv-SE" dirty="0"/>
              <a:t>Krävande ideella uppdrag eller studier</a:t>
            </a:r>
          </a:p>
          <a:p>
            <a:pPr marL="171450" indent="-171450">
              <a:buFont typeface="Arial" panose="020B0604020202020204" pitchFamily="34" charset="0"/>
              <a:buChar char="•"/>
            </a:pPr>
            <a:r>
              <a:rPr lang="sv-SE" dirty="0"/>
              <a:t>Övertidsarbete, sidojobb eller ständig digital tillgänglighet</a:t>
            </a:r>
          </a:p>
          <a:p>
            <a:pPr marL="171450" indent="-171450">
              <a:buFont typeface="Arial" panose="020B0604020202020204" pitchFamily="34" charset="0"/>
              <a:buChar char="•"/>
            </a:pPr>
            <a:endParaRPr lang="sv-SE" dirty="0"/>
          </a:p>
          <a:p>
            <a:r>
              <a:rPr lang="sv-SE" dirty="0"/>
              <a:t>För att förstå arbetsmiljörisker och behov av återhämtning behöver vi ibland lyfta blicken och se helheten: </a:t>
            </a:r>
            <a:r>
              <a:rPr lang="sv-SE" b="1" dirty="0"/>
              <a:t>hur mycket belastning har vi totalt sett? </a:t>
            </a:r>
            <a:r>
              <a:rPr lang="sv-SE" dirty="0"/>
              <a:t>Som medarbetare är det viktigt att reflektera: </a:t>
            </a:r>
            <a:r>
              <a:rPr lang="sv-SE" i="1" dirty="0"/>
              <a:t>Var kommer min trötthet ifrån just nu – jobbet, livet, eller båda?</a:t>
            </a:r>
            <a:endParaRPr lang="sv-SE" dirty="0"/>
          </a:p>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22</a:t>
            </a:fld>
            <a:endParaRPr lang="sv-SE"/>
          </a:p>
        </p:txBody>
      </p:sp>
    </p:spTree>
    <p:extLst>
      <p:ext uri="{BB962C8B-B14F-4D97-AF65-F5344CB8AC3E}">
        <p14:creationId xmlns:p14="http://schemas.microsoft.com/office/powerpoint/2010/main" val="1210726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lyfter en viktig – men ibland förbisedd – aspekt av återhämtning: nämligen att även </a:t>
            </a:r>
            <a:r>
              <a:rPr lang="sv-SE" b="1" dirty="0"/>
              <a:t>fritiden kan belasta våra psykiska och fysiska resurser</a:t>
            </a:r>
            <a:r>
              <a:rPr lang="sv-SE" dirty="0"/>
              <a:t>, precis som arbetet.</a:t>
            </a:r>
          </a:p>
          <a:p>
            <a:endParaRPr lang="sv-SE" dirty="0"/>
          </a:p>
          <a:p>
            <a:r>
              <a:rPr lang="sv-SE" b="1" dirty="0"/>
              <a:t>Fritidsbelastning</a:t>
            </a:r>
            <a:r>
              <a:rPr lang="sv-SE" dirty="0"/>
              <a:t> kan komma från exempelvis sjukdom, familjeproblem eller sömnbrist. Men det kan också handla om mer självstyrda val, som att vi tar på oss krävande fritidsuppdrag, eller har sömnstörande vanor, som att spela datorspel på natten.</a:t>
            </a:r>
          </a:p>
          <a:p>
            <a:endParaRPr lang="sv-SE" dirty="0"/>
          </a:p>
          <a:p>
            <a:r>
              <a:rPr lang="sv-SE" dirty="0"/>
              <a:t>För arbetsgivare aktualiseras då frågan om </a:t>
            </a:r>
            <a:r>
              <a:rPr lang="sv-SE" b="1" dirty="0"/>
              <a:t>bisysslor och lojalitetsplikt</a:t>
            </a:r>
            <a:r>
              <a:rPr lang="sv-SE" dirty="0"/>
              <a:t>. Det finns en rättslig förväntan på att anställda inte ägnar sig åt aktiviteter – även på fritiden – som påverkar deras arbetsförmåga. Bisysslor kan alltså vara mer än extrajobb. Även fritidsaktiviteter kan räknas som bisyssla om de påverkar arbetsprestationen negativt.</a:t>
            </a:r>
          </a:p>
          <a:p>
            <a:endParaRPr lang="sv-SE" dirty="0"/>
          </a:p>
          <a:p>
            <a:r>
              <a:rPr lang="sv-SE" b="1" dirty="0"/>
              <a:t>Arbetsgivarens ansvar</a:t>
            </a:r>
            <a:r>
              <a:rPr lang="sv-SE" dirty="0"/>
              <a:t> bygger inte på kontroll, utan på </a:t>
            </a:r>
            <a:r>
              <a:rPr lang="sv-SE" b="1" dirty="0"/>
              <a:t>omsorg och förebyggande arbetsmiljöarbete</a:t>
            </a:r>
            <a:r>
              <a:rPr lang="sv-SE" dirty="0"/>
              <a:t>. Om någon visar tecken på trötthet, nedsatt prestation eller bristande återhämtning, bör man:</a:t>
            </a:r>
          </a:p>
          <a:p>
            <a:pPr marL="171450" indent="-171450">
              <a:buFont typeface="Arial" panose="020B0604020202020204" pitchFamily="34" charset="0"/>
              <a:buChar char="•"/>
            </a:pPr>
            <a:r>
              <a:rPr lang="sv-SE" dirty="0"/>
              <a:t>uppmärksamma och samtala med personen,</a:t>
            </a:r>
          </a:p>
          <a:p>
            <a:pPr marL="171450" indent="-171450">
              <a:buFont typeface="Arial" panose="020B0604020202020204" pitchFamily="34" charset="0"/>
              <a:buChar char="•"/>
            </a:pPr>
            <a:r>
              <a:rPr lang="sv-SE" dirty="0"/>
              <a:t>klargöra förväntningar,</a:t>
            </a:r>
          </a:p>
          <a:p>
            <a:pPr marL="171450" indent="-171450">
              <a:buFont typeface="Arial" panose="020B0604020202020204" pitchFamily="34" charset="0"/>
              <a:buChar char="•"/>
            </a:pPr>
            <a:r>
              <a:rPr lang="sv-SE" dirty="0"/>
              <a:t>erbjuda stöd – och i vissa fall vidta åtgärder om förbättring inte sker.</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672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Vi stannar nu upp för att reflektera kring en av kärnfrågorna i den här utbildningen: Vad betyder egentligen </a:t>
            </a:r>
            <a:r>
              <a:rPr lang="sv-SE" i="1" dirty="0"/>
              <a:t>hållbart arbetsliv</a:t>
            </a:r>
            <a:r>
              <a:rPr lang="sv-SE" dirty="0"/>
              <a:t> och </a:t>
            </a:r>
            <a:r>
              <a:rPr lang="sv-SE" i="1" dirty="0"/>
              <a:t>balans i livet</a:t>
            </a:r>
            <a:r>
              <a:rPr lang="sv-SE" dirty="0"/>
              <a:t> – för just dig? </a:t>
            </a:r>
            <a:br>
              <a:rPr lang="sv-SE" dirty="0"/>
            </a:br>
            <a:r>
              <a:rPr lang="sv-SE" dirty="0"/>
              <a:t>Syftet är att skapa gemensam förståelse, dela perspektiv och få syn på likheter och olikheter i hur vi upplever hållbarhet i arbetslivet.</a:t>
            </a:r>
          </a:p>
          <a:p>
            <a:endParaRPr lang="sv-SE" b="1" dirty="0"/>
          </a:p>
          <a:p>
            <a:pPr marL="171450" indent="-171450">
              <a:buFont typeface="Arial" panose="020B0604020202020204" pitchFamily="34" charset="0"/>
              <a:buChar char="•"/>
            </a:pPr>
            <a:r>
              <a:rPr lang="sv-SE" b="1" dirty="0"/>
              <a:t>Fundera för själv. </a:t>
            </a:r>
            <a:r>
              <a:rPr lang="sv-SE" dirty="0"/>
              <a:t>Utgå från era egna erfarenheter – det finns inget rätt eller fel. Vad innebär ett hållbart arbetsliv för dig? </a:t>
            </a:r>
            <a:endParaRPr lang="sv-SE" b="1" dirty="0"/>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Diskutera sedan i par, trios eller mindre grupper.</a:t>
            </a:r>
            <a:br>
              <a:rPr lang="sv-SE" dirty="0"/>
            </a:br>
            <a:endParaRPr lang="sv-SE" dirty="0"/>
          </a:p>
          <a:p>
            <a:pPr marL="171450" indent="-171450">
              <a:buFont typeface="Arial" panose="020B0604020202020204" pitchFamily="34" charset="0"/>
              <a:buChar char="•"/>
            </a:pPr>
            <a:r>
              <a:rPr lang="sv-SE" dirty="0"/>
              <a:t>Efter diskussionen – </a:t>
            </a:r>
            <a:r>
              <a:rPr lang="sv-SE" b="1" dirty="0"/>
              <a:t>lyft gärna exempel i det gemensamma forumet.</a:t>
            </a:r>
          </a:p>
        </p:txBody>
      </p:sp>
      <p:sp>
        <p:nvSpPr>
          <p:cNvPr id="4" name="Platshållare för bildnummer 3"/>
          <p:cNvSpPr>
            <a:spLocks noGrp="1"/>
          </p:cNvSpPr>
          <p:nvPr>
            <p:ph type="sldNum" sz="quarter" idx="5"/>
          </p:nvPr>
        </p:nvSpPr>
        <p:spPr/>
        <p:txBody>
          <a:bodyPr/>
          <a:lstStyle/>
          <a:p>
            <a:fld id="{BB351E4B-64A2-984F-AEFB-02253F9BCF50}" type="slidenum">
              <a:rPr lang="sv-SE" smtClean="0"/>
              <a:t>6</a:t>
            </a:fld>
            <a:endParaRPr lang="sv-SE"/>
          </a:p>
        </p:txBody>
      </p:sp>
    </p:spTree>
    <p:extLst>
      <p:ext uri="{BB962C8B-B14F-4D97-AF65-F5344CB8AC3E}">
        <p14:creationId xmlns:p14="http://schemas.microsoft.com/office/powerpoint/2010/main" val="127090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Instruktion:</a:t>
            </a:r>
            <a:br>
              <a:rPr lang="sv-SE" dirty="0"/>
            </a:br>
            <a:r>
              <a:rPr lang="sv-SE" dirty="0"/>
              <a:t>Det här är en kort och praktisk övning som visar hur vår effektivitet påverkas när vi försöker hantera flera uppgifter parallellt – ett fenomen som ofta kallas </a:t>
            </a:r>
            <a:r>
              <a:rPr lang="sv-SE" b="1" dirty="0"/>
              <a:t>multitasking</a:t>
            </a:r>
            <a:r>
              <a:rPr lang="sv-SE" dirty="0"/>
              <a:t>, men som i själva verket innebär att vi snabbt växlar fokus mellan olika uppgifter. Övningen illustrerar också effekten av </a:t>
            </a:r>
            <a:r>
              <a:rPr lang="sv-SE" b="1" dirty="0"/>
              <a:t>kognitiv belastning</a:t>
            </a:r>
            <a:r>
              <a:rPr lang="sv-SE" dirty="0"/>
              <a:t>.</a:t>
            </a:r>
          </a:p>
          <a:p>
            <a:endParaRPr lang="sv-SE" b="1" dirty="0"/>
          </a:p>
          <a:p>
            <a:r>
              <a:rPr lang="sv-SE" b="1" dirty="0"/>
              <a:t>Instruktion till deltagarna:</a:t>
            </a:r>
            <a:endParaRPr lang="sv-SE" dirty="0"/>
          </a:p>
          <a:p>
            <a:pPr>
              <a:buFont typeface="+mj-lt"/>
              <a:buAutoNum type="arabicPeriod"/>
            </a:pPr>
            <a:r>
              <a:rPr lang="sv-SE" dirty="0"/>
              <a:t>Be deltagarna ta fram ett papper och rita två linjer bredvid varandra, som på bilden.</a:t>
            </a:r>
          </a:p>
          <a:p>
            <a:pPr>
              <a:buFont typeface="+mj-lt"/>
              <a:buAutoNum type="arabicPeriod"/>
            </a:pPr>
            <a:r>
              <a:rPr lang="sv-SE" dirty="0"/>
              <a:t>Förklara att de ska skriva två rader:</a:t>
            </a:r>
          </a:p>
          <a:p>
            <a:pPr marL="742950" lvl="1" indent="-285750">
              <a:buFont typeface="+mj-lt"/>
              <a:buAutoNum type="arabicPeriod"/>
            </a:pPr>
            <a:r>
              <a:rPr lang="sv-SE" dirty="0"/>
              <a:t>På rad 1: "Jag är effektiv"</a:t>
            </a:r>
          </a:p>
          <a:p>
            <a:pPr marL="742950" lvl="1" indent="-285750">
              <a:buFont typeface="+mj-lt"/>
              <a:buAutoNum type="arabicPeriod"/>
            </a:pPr>
            <a:r>
              <a:rPr lang="sv-SE" dirty="0"/>
              <a:t>På rad 2: siffrorna "1 2 3 4 5 6 7 8 9 10 11 12 13"</a:t>
            </a:r>
          </a:p>
          <a:p>
            <a:pPr>
              <a:buFont typeface="+mj-lt"/>
              <a:buAutoNum type="arabicPeriod"/>
            </a:pPr>
            <a:r>
              <a:rPr lang="sv-SE" dirty="0"/>
              <a:t>Första gången gör de uppgiften </a:t>
            </a:r>
            <a:r>
              <a:rPr lang="sv-SE" b="1" dirty="0"/>
              <a:t>i ett svep</a:t>
            </a:r>
            <a:r>
              <a:rPr lang="sv-SE" dirty="0"/>
              <a:t>: hela meningen först, sedan hela sifferföljden.</a:t>
            </a:r>
          </a:p>
          <a:p>
            <a:pPr>
              <a:buFont typeface="+mj-lt"/>
              <a:buAutoNum type="arabicPeriod"/>
            </a:pPr>
            <a:r>
              <a:rPr lang="sv-SE" dirty="0"/>
              <a:t>Ropa </a:t>
            </a:r>
            <a:r>
              <a:rPr lang="sv-SE" b="1" dirty="0"/>
              <a:t>”KÖR!”</a:t>
            </a:r>
            <a:r>
              <a:rPr lang="sv-SE" dirty="0"/>
              <a:t> – och låt dem ropa ”KLAR!” när de är färdiga.</a:t>
            </a:r>
          </a:p>
          <a:p>
            <a:pPr>
              <a:buFont typeface="+mj-lt"/>
              <a:buAutoNum type="arabicPeriod"/>
            </a:pPr>
            <a:r>
              <a:rPr lang="sv-SE" b="1" dirty="0"/>
              <a:t>Ta tid</a:t>
            </a:r>
            <a:r>
              <a:rPr lang="sv-SE" dirty="0"/>
              <a:t> (t.ex. med mobilen eller tidtagarur).</a:t>
            </a:r>
          </a:p>
          <a:p>
            <a:pPr>
              <a:buFont typeface="+mj-lt"/>
              <a:buAutoNum type="arabicPeriod"/>
            </a:pPr>
            <a:r>
              <a:rPr lang="sv-SE" dirty="0"/>
              <a:t>Notera tiden det tog för den som var snabbast.</a:t>
            </a:r>
          </a:p>
          <a:p>
            <a:pPr>
              <a:buFont typeface="+mj-lt"/>
              <a:buAutoNum type="arabicPeriod"/>
            </a:pPr>
            <a:r>
              <a:rPr lang="sv-SE" dirty="0"/>
              <a:t>Gå vidare till nästa del (se nästa bild, Experiment 2 – multitasking)</a:t>
            </a:r>
          </a:p>
        </p:txBody>
      </p:sp>
      <p:sp>
        <p:nvSpPr>
          <p:cNvPr id="4" name="Platshållare för bildnummer 3"/>
          <p:cNvSpPr>
            <a:spLocks noGrp="1"/>
          </p:cNvSpPr>
          <p:nvPr>
            <p:ph type="sldNum" sz="quarter" idx="5"/>
          </p:nvPr>
        </p:nvSpPr>
        <p:spPr/>
        <p:txBody>
          <a:bodyPr/>
          <a:lstStyle/>
          <a:p>
            <a:fld id="{7936B665-D09A-5B41-A787-B028D201904B}" type="slidenum">
              <a:rPr lang="sv-SE" smtClean="0"/>
              <a:t>24</a:t>
            </a:fld>
            <a:endParaRPr lang="sv-SE"/>
          </a:p>
        </p:txBody>
      </p:sp>
    </p:spTree>
    <p:extLst>
      <p:ext uri="{BB962C8B-B14F-4D97-AF65-F5344CB8AC3E}">
        <p14:creationId xmlns:p14="http://schemas.microsoft.com/office/powerpoint/2010/main" val="4024116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buFont typeface="+mj-lt"/>
              <a:buNone/>
            </a:pPr>
            <a:r>
              <a:rPr lang="sv-SE" b="1" dirty="0"/>
              <a:t>Instruktion:</a:t>
            </a:r>
            <a:endParaRPr lang="sv-SE" dirty="0"/>
          </a:p>
          <a:p>
            <a:pPr>
              <a:buFont typeface="+mj-lt"/>
              <a:buAutoNum type="arabicPeriod"/>
            </a:pPr>
            <a:r>
              <a:rPr lang="sv-SE" dirty="0"/>
              <a:t>Nu ska deltagarna istället ska </a:t>
            </a:r>
            <a:r>
              <a:rPr lang="sv-SE" b="1" dirty="0"/>
              <a:t>växla mellan bokstav och siffra</a:t>
            </a:r>
            <a:r>
              <a:rPr lang="sv-SE" dirty="0"/>
              <a:t>, alltså:</a:t>
            </a:r>
          </a:p>
          <a:p>
            <a:pPr marL="742950" lvl="1" indent="-285750">
              <a:buFont typeface="+mj-lt"/>
              <a:buAutoNum type="arabicPeriod"/>
            </a:pPr>
            <a:r>
              <a:rPr lang="sv-SE" dirty="0"/>
              <a:t>”J – 1 – a – 2 – g – 3 – ...” osv.</a:t>
            </a:r>
          </a:p>
          <a:p>
            <a:pPr>
              <a:buFont typeface="+mj-lt"/>
              <a:buAutoNum type="arabicPeriod"/>
            </a:pPr>
            <a:r>
              <a:rPr lang="sv-SE" dirty="0"/>
              <a:t>Ropa </a:t>
            </a:r>
            <a:r>
              <a:rPr lang="sv-SE" b="1" dirty="0"/>
              <a:t>”KÖR!”</a:t>
            </a:r>
            <a:r>
              <a:rPr lang="sv-SE" dirty="0"/>
              <a:t> – och låt dem ropa ”KLAR!” när de är färdiga.</a:t>
            </a:r>
          </a:p>
          <a:p>
            <a:pPr>
              <a:buFont typeface="+mj-lt"/>
              <a:buAutoNum type="arabicPeriod"/>
            </a:pPr>
            <a:r>
              <a:rPr lang="sv-SE" b="1" dirty="0"/>
              <a:t>Ta tid</a:t>
            </a:r>
            <a:r>
              <a:rPr lang="sv-SE" dirty="0"/>
              <a:t> (t.ex. med mobilen eller tidtagarur).</a:t>
            </a:r>
          </a:p>
          <a:p>
            <a:pPr>
              <a:buFont typeface="+mj-lt"/>
              <a:buAutoNum type="arabicPeriod"/>
            </a:pPr>
            <a:r>
              <a:rPr lang="sv-SE" dirty="0"/>
              <a:t>Notera tiden det tog för den som var snabbast.</a:t>
            </a:r>
          </a:p>
          <a:p>
            <a:pPr>
              <a:buFont typeface="+mj-lt"/>
              <a:buAutoNum type="arabicPeriod"/>
            </a:pPr>
            <a:r>
              <a:rPr lang="sv-SE" dirty="0"/>
              <a:t>Jämför tiderna mellan Experiment 1 och 2.</a:t>
            </a:r>
          </a:p>
          <a:p>
            <a:endParaRPr lang="sv-SE" b="1" dirty="0"/>
          </a:p>
          <a:p>
            <a:r>
              <a:rPr lang="sv-SE" b="1" dirty="0"/>
              <a:t>Reflektera kort:</a:t>
            </a:r>
            <a:endParaRPr lang="sv-SE" dirty="0"/>
          </a:p>
          <a:p>
            <a:pPr marL="171450" indent="-171450">
              <a:buFont typeface="Arial" panose="020B0604020202020204" pitchFamily="34" charset="0"/>
              <a:buChar char="•"/>
            </a:pPr>
            <a:r>
              <a:rPr lang="sv-SE" dirty="0"/>
              <a:t>Hur gick det?</a:t>
            </a:r>
          </a:p>
          <a:p>
            <a:pPr marL="171450" indent="-171450">
              <a:buFont typeface="Arial" panose="020B0604020202020204" pitchFamily="34" charset="0"/>
              <a:buChar char="•"/>
            </a:pPr>
            <a:r>
              <a:rPr lang="sv-SE" dirty="0"/>
              <a:t>Kändes det enkelt?</a:t>
            </a:r>
          </a:p>
          <a:p>
            <a:pPr marL="171450" indent="-171450">
              <a:buFont typeface="Arial" panose="020B0604020202020204" pitchFamily="34" charset="0"/>
              <a:buChar char="•"/>
            </a:pPr>
            <a:r>
              <a:rPr lang="sv-SE" dirty="0"/>
              <a:t>Kände ni fokus och flyt?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Var det skillnad mellan Experiment 1 och 2? Vad – utveckla?</a:t>
            </a:r>
          </a:p>
        </p:txBody>
      </p:sp>
      <p:sp>
        <p:nvSpPr>
          <p:cNvPr id="4" name="Platshållare för bildnummer 3"/>
          <p:cNvSpPr>
            <a:spLocks noGrp="1"/>
          </p:cNvSpPr>
          <p:nvPr>
            <p:ph type="sldNum" sz="quarter" idx="5"/>
          </p:nvPr>
        </p:nvSpPr>
        <p:spPr/>
        <p:txBody>
          <a:bodyPr/>
          <a:lstStyle/>
          <a:p>
            <a:fld id="{7936B665-D09A-5B41-A787-B028D201904B}" type="slidenum">
              <a:rPr lang="sv-SE" smtClean="0"/>
              <a:t>25</a:t>
            </a:fld>
            <a:endParaRPr lang="sv-SE"/>
          </a:p>
        </p:txBody>
      </p:sp>
    </p:spTree>
    <p:extLst>
      <p:ext uri="{BB962C8B-B14F-4D97-AF65-F5344CB8AC3E}">
        <p14:creationId xmlns:p14="http://schemas.microsoft.com/office/powerpoint/2010/main" val="299638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Syftet med övningen:</a:t>
            </a:r>
            <a:endParaRPr lang="sv-SE" dirty="0"/>
          </a:p>
          <a:p>
            <a:pPr marL="171450" indent="-171450">
              <a:buFont typeface="Arial" panose="020B0604020202020204" pitchFamily="34" charset="0"/>
              <a:buChar char="•"/>
            </a:pPr>
            <a:r>
              <a:rPr lang="sv-SE" dirty="0"/>
              <a:t>Den visar att hjärnan fungerar bäst när den får fokusera på </a:t>
            </a:r>
            <a:r>
              <a:rPr lang="sv-SE" b="1" dirty="0"/>
              <a:t>en uppgift i taget</a:t>
            </a:r>
            <a:r>
              <a:rPr lang="sv-SE" dirty="0"/>
              <a:t>.</a:t>
            </a:r>
          </a:p>
          <a:p>
            <a:pPr marL="171450" indent="-171450">
              <a:buFont typeface="Arial" panose="020B0604020202020204" pitchFamily="34" charset="0"/>
              <a:buChar char="•"/>
            </a:pPr>
            <a:r>
              <a:rPr lang="sv-SE" dirty="0"/>
              <a:t>När vi delar uppmärksamheten eller växlar mellan uppgifter (som ofta sker vid multitasking i arbetslivet), ökar risken för misstag, det tar längre tid och skapar högre mental belastning.</a:t>
            </a:r>
          </a:p>
          <a:p>
            <a:endParaRPr lang="sv-SE" dirty="0"/>
          </a:p>
          <a:p>
            <a:r>
              <a:rPr lang="sv-SE" dirty="0"/>
              <a:t>Avsluta med att knyta an till arbetslivet: Hur påverkas vi när vi ofta avbryts, växlar fokus eller förväntas göra många saker samtidigt? Vad händer med </a:t>
            </a:r>
            <a:r>
              <a:rPr lang="sv-SE" b="1" dirty="0"/>
              <a:t>kvalitet, energi och återhämtning</a:t>
            </a:r>
            <a:r>
              <a:rPr lang="sv-SE" dirty="0"/>
              <a:t>?</a:t>
            </a:r>
          </a:p>
        </p:txBody>
      </p:sp>
      <p:sp>
        <p:nvSpPr>
          <p:cNvPr id="4" name="Platshållare för bildnummer 3"/>
          <p:cNvSpPr>
            <a:spLocks noGrp="1"/>
          </p:cNvSpPr>
          <p:nvPr>
            <p:ph type="sldNum" sz="quarter" idx="5"/>
          </p:nvPr>
        </p:nvSpPr>
        <p:spPr/>
        <p:txBody>
          <a:bodyPr/>
          <a:lstStyle/>
          <a:p>
            <a:fld id="{7936B665-D09A-5B41-A787-B028D201904B}" type="slidenum">
              <a:rPr lang="sv-SE" smtClean="0"/>
              <a:t>26</a:t>
            </a:fld>
            <a:endParaRPr lang="sv-SE"/>
          </a:p>
        </p:txBody>
      </p:sp>
    </p:spTree>
    <p:extLst>
      <p:ext uri="{BB962C8B-B14F-4D97-AF65-F5344CB8AC3E}">
        <p14:creationId xmlns:p14="http://schemas.microsoft.com/office/powerpoint/2010/main" val="1270267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br>
              <a:rPr lang="sv-SE" b="1" dirty="0"/>
            </a:br>
            <a:r>
              <a:rPr lang="sv-SE" dirty="0"/>
              <a:t>Den här bilden lyfter vikten av tydlighet – både i </a:t>
            </a:r>
            <a:r>
              <a:rPr lang="sv-SE" b="1" dirty="0"/>
              <a:t>andras förväntningar på oss</a:t>
            </a:r>
            <a:r>
              <a:rPr lang="sv-SE" dirty="0"/>
              <a:t> och i våra </a:t>
            </a:r>
            <a:r>
              <a:rPr lang="sv-SE" b="1" dirty="0"/>
              <a:t>egna förväntningar</a:t>
            </a:r>
            <a:r>
              <a:rPr lang="sv-SE" dirty="0"/>
              <a:t>. Många gånger är det inte mängden krav som är mest belastande, utan otydligheten. Otydliga, motsägelsefulla eller dubbla budskap kräver mycket mental energi att tolka, hantera och prioritera – särskilt i en vardag där tempot redan är högt.</a:t>
            </a:r>
          </a:p>
          <a:p>
            <a:endParaRPr lang="sv-SE" dirty="0"/>
          </a:p>
          <a:p>
            <a:r>
              <a:rPr lang="sv-SE" b="1" dirty="0"/>
              <a:t>Förklara bildens struktur:</a:t>
            </a:r>
            <a:endParaRPr lang="sv-SE" dirty="0"/>
          </a:p>
          <a:p>
            <a:pPr marL="171450" indent="-171450">
              <a:buFont typeface="Arial" panose="020B0604020202020204" pitchFamily="34" charset="0"/>
              <a:buChar char="•"/>
            </a:pPr>
            <a:r>
              <a:rPr lang="sv-SE" dirty="0"/>
              <a:t>På vänstersidan ser vi att vi påverkas både av </a:t>
            </a:r>
            <a:r>
              <a:rPr lang="sv-SE" b="1" dirty="0"/>
              <a:t>andras förväntningar</a:t>
            </a:r>
            <a:r>
              <a:rPr lang="sv-SE" dirty="0"/>
              <a:t> – på verksamheten, vår roll och våra resultat – och av </a:t>
            </a:r>
            <a:r>
              <a:rPr lang="sv-SE" b="1" dirty="0"/>
              <a:t>våra egna förväntningar</a:t>
            </a:r>
            <a:r>
              <a:rPr lang="sv-SE" dirty="0"/>
              <a:t>, på oss själva och på andra.</a:t>
            </a:r>
          </a:p>
          <a:p>
            <a:pPr marL="171450" indent="-171450">
              <a:buFont typeface="Arial" panose="020B0604020202020204" pitchFamily="34" charset="0"/>
              <a:buChar char="•"/>
            </a:pPr>
            <a:r>
              <a:rPr lang="sv-SE" dirty="0"/>
              <a:t>På högersidan visas en metafor: en champagnetorn. Poängen här är att förväntningar ”rinner” från flera håll – från verksamhetsnivå till individnivå och vice versa. Om något är otydligt i toppen, riskerar det att sprida sig ner genom hela organisationen.</a:t>
            </a:r>
          </a:p>
          <a:p>
            <a:pPr marL="171450" indent="-171450">
              <a:buFont typeface="Arial" panose="020B0604020202020204" pitchFamily="34" charset="0"/>
              <a:buChar char="•"/>
            </a:pPr>
            <a:r>
              <a:rPr lang="sv-SE" dirty="0"/>
              <a:t>Den röda bubblan med frågetecknet lyfter frågor om osäkerhet: Otydliga, tvetydiga eller motstridiga förväntningar skapar stress, minskar effektivitet och gör det svårare att prioritera.</a:t>
            </a:r>
          </a:p>
          <a:p>
            <a:endParaRPr lang="sv-SE" b="1" dirty="0"/>
          </a:p>
          <a:p>
            <a:r>
              <a:rPr lang="sv-SE" b="1" dirty="0"/>
              <a:t>Exempel på vad otydlighet kan handla om:</a:t>
            </a:r>
            <a:endParaRPr lang="sv-SE" dirty="0"/>
          </a:p>
          <a:p>
            <a:pPr marL="171450" indent="-171450">
              <a:buFont typeface="Arial" panose="020B0604020202020204" pitchFamily="34" charset="0"/>
              <a:buChar char="•"/>
            </a:pPr>
            <a:r>
              <a:rPr lang="sv-SE" dirty="0"/>
              <a:t>Oklar ansvarsfördelning: Vem gör vad – och när?</a:t>
            </a:r>
          </a:p>
          <a:p>
            <a:pPr marL="171450" indent="-171450">
              <a:buFont typeface="Arial" panose="020B0604020202020204" pitchFamily="34" charset="0"/>
              <a:buChar char="•"/>
            </a:pPr>
            <a:r>
              <a:rPr lang="sv-SE" dirty="0"/>
              <a:t>Olika uppfattningar om kvalitet eller tempo.</a:t>
            </a:r>
          </a:p>
          <a:p>
            <a:pPr marL="171450" indent="-171450">
              <a:buFont typeface="Arial" panose="020B0604020202020204" pitchFamily="34" charset="0"/>
              <a:buChar char="•"/>
            </a:pPr>
            <a:r>
              <a:rPr lang="sv-SE" dirty="0"/>
              <a:t>Brist på återkoppling: Gör jag ett bra jobb?</a:t>
            </a:r>
          </a:p>
          <a:p>
            <a:pPr marL="171450" indent="-171450">
              <a:buFont typeface="Arial" panose="020B0604020202020204" pitchFamily="34" charset="0"/>
              <a:buChar char="•"/>
            </a:pPr>
            <a:r>
              <a:rPr lang="sv-SE" dirty="0"/>
              <a:t>Tystnad kring gränssättning: Är det okej att säga nej?</a:t>
            </a:r>
          </a:p>
          <a:p>
            <a:endParaRPr lang="sv-SE" b="1" dirty="0"/>
          </a:p>
          <a:p>
            <a:r>
              <a:rPr lang="sv-SE" b="1" dirty="0"/>
              <a:t>Poäng att förmedla:</a:t>
            </a:r>
            <a:endParaRPr lang="sv-SE" dirty="0"/>
          </a:p>
          <a:p>
            <a:pPr marL="171450" indent="-171450">
              <a:buFont typeface="Arial" panose="020B0604020202020204" pitchFamily="34" charset="0"/>
              <a:buChar char="•"/>
            </a:pPr>
            <a:r>
              <a:rPr lang="sv-SE" dirty="0"/>
              <a:t>Tydlighet minskar arbetsbelastning och förbättrar både samarbete och arbetsmiljö.</a:t>
            </a:r>
          </a:p>
          <a:p>
            <a:pPr marL="171450" indent="-171450">
              <a:buFont typeface="Arial" panose="020B0604020202020204" pitchFamily="34" charset="0"/>
              <a:buChar char="•"/>
            </a:pPr>
            <a:r>
              <a:rPr lang="sv-SE" dirty="0"/>
              <a:t>Det är ett gemensamt ansvar att skapa tydlighet – men chefer har ett särskilt mandat att leda i det.</a:t>
            </a:r>
          </a:p>
          <a:p>
            <a:pPr marL="171450" indent="-171450">
              <a:buFont typeface="Arial" panose="020B0604020202020204" pitchFamily="34" charset="0"/>
              <a:buChar char="•"/>
            </a:pPr>
            <a:r>
              <a:rPr lang="sv-SE" dirty="0"/>
              <a:t>Våga fråga, förtydliga och checka av förväntningar – både uppåt, neråt och åt sidan.</a:t>
            </a:r>
          </a:p>
        </p:txBody>
      </p:sp>
      <p:sp>
        <p:nvSpPr>
          <p:cNvPr id="4" name="Platshållare för bildnummer 3"/>
          <p:cNvSpPr>
            <a:spLocks noGrp="1"/>
          </p:cNvSpPr>
          <p:nvPr>
            <p:ph type="sldNum" sz="quarter" idx="5"/>
          </p:nvPr>
        </p:nvSpPr>
        <p:spPr/>
        <p:txBody>
          <a:bodyPr/>
          <a:lstStyle/>
          <a:p>
            <a:fld id="{BB351E4B-64A2-984F-AEFB-02253F9BCF50}" type="slidenum">
              <a:rPr lang="sv-SE" smtClean="0"/>
              <a:t>27</a:t>
            </a:fld>
            <a:endParaRPr lang="sv-SE"/>
          </a:p>
        </p:txBody>
      </p:sp>
    </p:spTree>
    <p:extLst>
      <p:ext uri="{BB962C8B-B14F-4D97-AF65-F5344CB8AC3E}">
        <p14:creationId xmlns:p14="http://schemas.microsoft.com/office/powerpoint/2010/main" val="2009994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Diskussion i smågrupper eller par:</a:t>
            </a:r>
            <a:br>
              <a:rPr lang="sv-SE" dirty="0"/>
            </a:br>
            <a:r>
              <a:rPr lang="sv-SE" dirty="0"/>
              <a:t>Be deltagarna samtala kring följande frågor:</a:t>
            </a:r>
          </a:p>
          <a:p>
            <a:endParaRPr lang="sv-SE" dirty="0"/>
          </a:p>
          <a:p>
            <a:pPr>
              <a:buFont typeface="+mj-lt"/>
              <a:buAutoNum type="arabicPeriod"/>
            </a:pPr>
            <a:r>
              <a:rPr lang="sv-SE" b="1" dirty="0"/>
              <a:t>I vilka situationer upplever ni otydliga, tvetydliga eller motsägelsefulla förväntningar?</a:t>
            </a:r>
            <a:br>
              <a:rPr lang="sv-SE" dirty="0"/>
            </a:br>
            <a:endParaRPr lang="sv-SE" b="1" dirty="0"/>
          </a:p>
          <a:p>
            <a:pPr>
              <a:buFont typeface="+mj-lt"/>
              <a:buAutoNum type="arabicPeriod"/>
            </a:pPr>
            <a:r>
              <a:rPr lang="sv-SE" b="1" dirty="0"/>
              <a:t>Vad gör ni idag för att skapa tydlighet?</a:t>
            </a:r>
            <a:br>
              <a:rPr lang="sv-SE" dirty="0"/>
            </a:br>
            <a:r>
              <a:rPr lang="sv-SE" dirty="0"/>
              <a:t>– Vilka strategier eller verktyg fungerar?</a:t>
            </a:r>
          </a:p>
          <a:p>
            <a:pPr>
              <a:buFont typeface="+mj-lt"/>
              <a:buAutoNum type="arabicPeriod"/>
            </a:pPr>
            <a:endParaRPr lang="sv-SE" b="1" dirty="0"/>
          </a:p>
          <a:p>
            <a:pPr>
              <a:buFont typeface="+mj-lt"/>
              <a:buAutoNum type="arabicPeriod"/>
            </a:pPr>
            <a:r>
              <a:rPr lang="sv-SE" b="1" dirty="0"/>
              <a:t>Vad skulle ni vilja göra mer av för att tydliggöra förväntningar – i teamet, i dialog med chef eller andra?</a:t>
            </a:r>
            <a:endParaRPr lang="sv-SE" dirty="0"/>
          </a:p>
          <a:p>
            <a:endParaRPr lang="sv-SE" dirty="0"/>
          </a:p>
          <a:p>
            <a:r>
              <a:rPr lang="sv-SE" b="1" dirty="0"/>
              <a:t>Avsluta med gemensam återkoppling:</a:t>
            </a:r>
            <a:br>
              <a:rPr lang="sv-SE" dirty="0"/>
            </a:br>
            <a:r>
              <a:rPr lang="sv-SE" dirty="0"/>
              <a:t>Be varje grupp lyfta ett exempel eller en insikt. Notera gärna mönster eller vanliga utmaningar som deltagarna lyfter.</a:t>
            </a:r>
          </a:p>
        </p:txBody>
      </p:sp>
      <p:sp>
        <p:nvSpPr>
          <p:cNvPr id="4" name="Platshållare för bildnummer 3"/>
          <p:cNvSpPr>
            <a:spLocks noGrp="1"/>
          </p:cNvSpPr>
          <p:nvPr>
            <p:ph type="sldNum" sz="quarter" idx="5"/>
          </p:nvPr>
        </p:nvSpPr>
        <p:spPr/>
        <p:txBody>
          <a:bodyPr/>
          <a:lstStyle/>
          <a:p>
            <a:fld id="{BB351E4B-64A2-984F-AEFB-02253F9BCF50}" type="slidenum">
              <a:rPr lang="sv-SE" smtClean="0"/>
              <a:t>28</a:t>
            </a:fld>
            <a:endParaRPr lang="sv-SE"/>
          </a:p>
        </p:txBody>
      </p:sp>
    </p:spTree>
    <p:extLst>
      <p:ext uri="{BB962C8B-B14F-4D97-AF65-F5344CB8AC3E}">
        <p14:creationId xmlns:p14="http://schemas.microsoft.com/office/powerpoint/2010/main" val="1265393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konkretiserar hur ett konstruktivt samspel mellan medarbetare, kollegor och chefer kan se ut i praktiken – särskilt när det gäller att skapa balans mellan arbetsbelastning, återhämtning och tillgänglighet.</a:t>
            </a:r>
          </a:p>
          <a:p>
            <a:endParaRPr lang="sv-SE" dirty="0"/>
          </a:p>
          <a:p>
            <a:r>
              <a:rPr lang="sv-SE" b="1" dirty="0"/>
              <a:t>Som medarbetare:</a:t>
            </a:r>
          </a:p>
          <a:p>
            <a:pPr marL="171450" indent="-171450">
              <a:buFont typeface="Arial" panose="020B0604020202020204" pitchFamily="34" charset="0"/>
              <a:buChar char="•"/>
            </a:pPr>
            <a:r>
              <a:rPr lang="sv-SE" dirty="0"/>
              <a:t>Att beskriva hur man upplever sin situation på ett konkret sätt.</a:t>
            </a:r>
          </a:p>
          <a:p>
            <a:pPr marL="171450" indent="-171450">
              <a:buFont typeface="Arial" panose="020B0604020202020204" pitchFamily="34" charset="0"/>
              <a:buChar char="•"/>
            </a:pPr>
            <a:r>
              <a:rPr lang="sv-SE" dirty="0"/>
              <a:t>Att ge exempel och gärna förslag på vad som kan underlätta – om man har idéer.</a:t>
            </a:r>
          </a:p>
          <a:p>
            <a:pPr marL="171450" indent="-171450">
              <a:buFont typeface="Arial" panose="020B0604020202020204" pitchFamily="34" charset="0"/>
              <a:buChar char="•"/>
            </a:pPr>
            <a:r>
              <a:rPr lang="sv-SE" dirty="0"/>
              <a:t>Det handlar om att uttrycka behov innan situationen blivit ohållbar.</a:t>
            </a:r>
          </a:p>
          <a:p>
            <a:endParaRPr lang="sv-SE" b="1" dirty="0"/>
          </a:p>
          <a:p>
            <a:r>
              <a:rPr lang="sv-SE" b="1" dirty="0"/>
              <a:t>Som kollega eller chef:</a:t>
            </a:r>
          </a:p>
          <a:p>
            <a:pPr marL="171450" indent="-171450">
              <a:buFont typeface="Arial" panose="020B0604020202020204" pitchFamily="34" charset="0"/>
              <a:buChar char="•"/>
            </a:pPr>
            <a:r>
              <a:rPr lang="sv-SE" dirty="0"/>
              <a:t>Att vara uppmärksam på signaler – exempelvis förändrat beteende, trötthet eller minskad prestation.</a:t>
            </a:r>
          </a:p>
          <a:p>
            <a:pPr marL="171450" indent="-171450">
              <a:buFont typeface="Arial" panose="020B0604020202020204" pitchFamily="34" charset="0"/>
              <a:buChar char="•"/>
            </a:pPr>
            <a:r>
              <a:rPr lang="sv-SE" dirty="0"/>
              <a:t>Att ställa nyfikna och konstruktiva frågor som hjälper till att hitta nästa steg.</a:t>
            </a:r>
          </a:p>
          <a:p>
            <a:pPr marL="171450" indent="-171450">
              <a:buFont typeface="Arial" panose="020B0604020202020204" pitchFamily="34" charset="0"/>
              <a:buChar char="•"/>
            </a:pPr>
            <a:r>
              <a:rPr lang="sv-SE" dirty="0"/>
              <a:t>Att visa närvaro – du behöver inte ha alla svar, det räcker ofta att lyssna och stötta.</a:t>
            </a:r>
          </a:p>
          <a:p>
            <a:pPr marL="171450" indent="-171450">
              <a:buFont typeface="Arial" panose="020B0604020202020204" pitchFamily="34" charset="0"/>
              <a:buChar char="•"/>
            </a:pPr>
            <a:r>
              <a:rPr lang="sv-SE" dirty="0"/>
              <a:t>Att erbjuda hjälp med prioriteringar – inte minst när arbetsbördan är oklar eller för stor.</a:t>
            </a:r>
          </a:p>
          <a:p>
            <a:endParaRPr lang="sv-SE" dirty="0"/>
          </a:p>
          <a:p>
            <a:r>
              <a:rPr lang="sv-SE" b="1" dirty="0"/>
              <a:t>Tips till utbildare:</a:t>
            </a:r>
            <a:br>
              <a:rPr lang="sv-SE" dirty="0"/>
            </a:br>
            <a:r>
              <a:rPr lang="sv-SE" dirty="0"/>
              <a:t>Ställ gärna följdfrågan till gruppen:</a:t>
            </a:r>
          </a:p>
          <a:p>
            <a:r>
              <a:rPr lang="sv-SE" i="1" dirty="0"/>
              <a:t>Hur kan vi skapa ett klimat där den här typen av dialog blir naturlig och inte känslig?</a:t>
            </a:r>
            <a:endParaRPr lang="sv-SE" dirty="0"/>
          </a:p>
          <a:p>
            <a:pPr marL="0" indent="0">
              <a:buFont typeface="Arial" panose="020B0604020202020204" pitchFamily="34" charset="0"/>
              <a:buNone/>
            </a:pPr>
            <a:endParaRPr lang="sv-SE" dirty="0">
              <a:solidFill>
                <a:srgbClr val="221E1F"/>
              </a:solidFill>
              <a:latin typeface="Times" pitchFamily="2" charset="0"/>
            </a:endParaRP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370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Den här fyrfältaren hjälper oss att sortera och prioritera uppgifter när arbetsbelastningen är hög. Den bygger på en enkel men kraftfull princip: att skilja mellan vad som är </a:t>
            </a:r>
            <a:r>
              <a:rPr lang="sv-SE" b="1" dirty="0"/>
              <a:t>viktigt</a:t>
            </a:r>
            <a:r>
              <a:rPr lang="sv-SE" dirty="0"/>
              <a:t> och vad som är </a:t>
            </a:r>
            <a:r>
              <a:rPr lang="sv-SE" b="1" dirty="0"/>
              <a:t>brådskande</a:t>
            </a:r>
            <a:r>
              <a:rPr lang="sv-SE" dirty="0"/>
              <a:t>. Prioritering handlar inte om att göra allt – utan att göra rätt saker.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Det här verktyget hjälper oss att skapa tid för det som är viktigt och fokusera på rätt saker.</a:t>
            </a:r>
          </a:p>
          <a:p>
            <a:endParaRPr lang="sv-SE" dirty="0"/>
          </a:p>
          <a:p>
            <a:r>
              <a:rPr lang="sv-SE" b="1" dirty="0"/>
              <a:t>De fyra fälten:</a:t>
            </a:r>
            <a:endParaRPr lang="sv-SE" dirty="0"/>
          </a:p>
          <a:p>
            <a:pPr>
              <a:buFont typeface="+mj-lt"/>
              <a:buAutoNum type="arabicPeriod"/>
            </a:pPr>
            <a:r>
              <a:rPr lang="sv-SE" dirty="0"/>
              <a:t>🔴 </a:t>
            </a:r>
            <a:r>
              <a:rPr lang="sv-SE" b="1" dirty="0"/>
              <a:t>Viktigt och brådskande</a:t>
            </a:r>
            <a:br>
              <a:rPr lang="sv-SE" dirty="0"/>
            </a:br>
            <a:r>
              <a:rPr lang="sv-SE" dirty="0"/>
              <a:t>→ Dessa uppgifter måste hanteras direkt. Det är ofta här vi befinner oss när något brinner – t.ex. deadlines, akuta problem eller säkerhetsrisker.</a:t>
            </a:r>
          </a:p>
          <a:p>
            <a:pPr>
              <a:buFont typeface="+mj-lt"/>
              <a:buAutoNum type="arabicPeriod"/>
            </a:pPr>
            <a:r>
              <a:rPr lang="sv-SE" dirty="0"/>
              <a:t>🔵 </a:t>
            </a:r>
            <a:r>
              <a:rPr lang="sv-SE" b="1" dirty="0"/>
              <a:t>Viktigt men inte brådskande</a:t>
            </a:r>
            <a:br>
              <a:rPr lang="sv-SE" dirty="0"/>
            </a:br>
            <a:r>
              <a:rPr lang="sv-SE" dirty="0"/>
              <a:t>→ Det är här vi helst vill jobba! Här hittar vi det långsiktigt värdefulla arbetet – planering, utveckling, relationer, förebyggande insatser och kompetensutveckling.</a:t>
            </a:r>
          </a:p>
          <a:p>
            <a:pPr>
              <a:buFont typeface="+mj-lt"/>
              <a:buAutoNum type="arabicPeriod"/>
            </a:pPr>
            <a:r>
              <a:rPr lang="sv-SE" dirty="0"/>
              <a:t>🟠 </a:t>
            </a:r>
            <a:r>
              <a:rPr lang="sv-SE" b="1" dirty="0"/>
              <a:t>Ej viktigt men brådskande</a:t>
            </a:r>
            <a:br>
              <a:rPr lang="sv-SE" dirty="0"/>
            </a:br>
            <a:r>
              <a:rPr lang="sv-SE" dirty="0"/>
              <a:t>→ Ofta distraktioner – t.ex. vissa möten, e-post eller andras prioriteringar som kräver omedelbart svar. Behöver hanteras taktiskt eller delegeras.</a:t>
            </a:r>
          </a:p>
          <a:p>
            <a:pPr>
              <a:buFont typeface="+mj-lt"/>
              <a:buAutoNum type="arabicPeriod"/>
            </a:pPr>
            <a:r>
              <a:rPr lang="sv-SE" dirty="0"/>
              <a:t>⚪ </a:t>
            </a:r>
            <a:r>
              <a:rPr lang="sv-SE" b="1" dirty="0"/>
              <a:t>Ej viktigt och ej brådskande</a:t>
            </a:r>
            <a:br>
              <a:rPr lang="sv-SE" dirty="0"/>
            </a:br>
            <a:r>
              <a:rPr lang="sv-SE" dirty="0"/>
              <a:t>→ Aktiviteter som kan skjutas upp – eller tas bort helt. Här ställs frågan: </a:t>
            </a:r>
            <a:r>
              <a:rPr lang="sv-SE" i="1" dirty="0"/>
              <a:t>”Behöver vi verkligen göra detta?”</a:t>
            </a:r>
            <a:endParaRPr lang="sv-SE" dirty="0"/>
          </a:p>
          <a:p>
            <a:endParaRPr lang="sv-SE" b="1" dirty="0"/>
          </a:p>
          <a:p>
            <a:r>
              <a:rPr lang="sv-SE" b="1" dirty="0"/>
              <a:t>Tips:</a:t>
            </a:r>
            <a:endParaRPr lang="sv-SE" dirty="0"/>
          </a:p>
          <a:p>
            <a:pPr marL="171450" indent="-171450">
              <a:buFont typeface="Arial" panose="020B0604020202020204" pitchFamily="34" charset="0"/>
              <a:buChar char="•"/>
            </a:pPr>
            <a:r>
              <a:rPr lang="sv-SE" dirty="0"/>
              <a:t>Använd modellen för att göra prioriteringar i arbetsgruppen – särskilt när många uppgifter konkurrerar om uppmärksamheten.</a:t>
            </a:r>
          </a:p>
          <a:p>
            <a:pPr marL="171450" indent="-171450">
              <a:buFont typeface="Arial" panose="020B0604020202020204" pitchFamily="34" charset="0"/>
              <a:buChar char="•"/>
            </a:pPr>
            <a:r>
              <a:rPr lang="sv-SE" dirty="0"/>
              <a:t>Utmana varandra: </a:t>
            </a:r>
            <a:r>
              <a:rPr lang="sv-SE" i="1" dirty="0"/>
              <a:t>Vad kan vänta? Vad kan tas bort?</a:t>
            </a:r>
            <a:endParaRPr lang="sv-SE" dirty="0"/>
          </a:p>
          <a:p>
            <a:pPr marL="171450" indent="-171450">
              <a:buFont typeface="Arial" panose="020B0604020202020204" pitchFamily="34" charset="0"/>
              <a:buChar char="•"/>
            </a:pPr>
            <a:r>
              <a:rPr lang="sv-SE" dirty="0"/>
              <a:t>Prioritering handlar inte om att göra allt – utan att göra rätt saker.</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1621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Diskussion:</a:t>
            </a:r>
          </a:p>
          <a:p>
            <a:endParaRPr lang="sv-SE" b="1" dirty="0"/>
          </a:p>
          <a:p>
            <a:r>
              <a:rPr lang="sv-SE" b="1" dirty="0"/>
              <a:t>Syftet är att </a:t>
            </a:r>
            <a:r>
              <a:rPr lang="sv-SE" dirty="0"/>
              <a:t>skapa reflektion och dialog om vad var och en kan göra för att påverka sin egen belastning – och vad man behöver från andra.</a:t>
            </a:r>
          </a:p>
          <a:p>
            <a:endParaRPr lang="sv-SE" b="1" dirty="0"/>
          </a:p>
          <a:p>
            <a:r>
              <a:rPr lang="sv-SE" b="1" dirty="0"/>
              <a:t>Instruktion</a:t>
            </a:r>
          </a:p>
          <a:p>
            <a:endParaRPr lang="sv-SE" dirty="0"/>
          </a:p>
          <a:p>
            <a:pPr>
              <a:buFont typeface="+mj-lt"/>
              <a:buAutoNum type="arabicPeriod"/>
            </a:pPr>
            <a:r>
              <a:rPr lang="sv-SE" b="1" dirty="0"/>
              <a:t>Individuell reflektion (5 minuter):</a:t>
            </a:r>
            <a:br>
              <a:rPr lang="sv-SE" dirty="0"/>
            </a:br>
            <a:r>
              <a:rPr lang="sv-SE" dirty="0"/>
              <a:t>Be deltagarna fundera enskilt utifrån sin egen situation:</a:t>
            </a:r>
          </a:p>
          <a:p>
            <a:pPr marL="742950" lvl="1" indent="-285750">
              <a:buFont typeface="+mj-lt"/>
              <a:buAutoNum type="arabicPeriod"/>
            </a:pPr>
            <a:r>
              <a:rPr lang="sv-SE" i="1" dirty="0"/>
              <a:t>Vad är det enklaste du kan göra</a:t>
            </a:r>
            <a:r>
              <a:rPr lang="sv-SE" dirty="0"/>
              <a:t> för att ta steg mot en rimlig belastning – både i arbetet och i fritiden?</a:t>
            </a:r>
          </a:p>
          <a:p>
            <a:pPr marL="742950" lvl="1" indent="-285750">
              <a:buFont typeface="+mj-lt"/>
              <a:buAutoNum type="arabicPeriod"/>
            </a:pPr>
            <a:r>
              <a:rPr lang="sv-SE" i="1" dirty="0"/>
              <a:t>Vad behöver du för stöd</a:t>
            </a:r>
            <a:r>
              <a:rPr lang="sv-SE" dirty="0"/>
              <a:t> från arbetsgivaren eller kollegor?</a:t>
            </a:r>
          </a:p>
          <a:p>
            <a:pPr marL="742950" lvl="1" indent="-285750">
              <a:buFont typeface="+mj-lt"/>
              <a:buAutoNum type="arabicPeriod"/>
            </a:pPr>
            <a:endParaRPr lang="sv-SE" dirty="0"/>
          </a:p>
          <a:p>
            <a:pPr>
              <a:buFont typeface="+mj-lt"/>
              <a:buAutoNum type="arabicPeriod"/>
            </a:pPr>
            <a:r>
              <a:rPr lang="sv-SE" dirty="0"/>
              <a:t> Be dem skriva ner sina svar i punktform.</a:t>
            </a:r>
          </a:p>
          <a:p>
            <a:pPr>
              <a:buFont typeface="+mj-lt"/>
              <a:buAutoNum type="arabicPeriod"/>
            </a:pPr>
            <a:endParaRPr lang="sv-SE" dirty="0"/>
          </a:p>
          <a:p>
            <a:pPr>
              <a:buFont typeface="+mj-lt"/>
              <a:buAutoNum type="arabicPeriod"/>
            </a:pPr>
            <a:r>
              <a:rPr lang="sv-SE" b="1" dirty="0"/>
              <a:t>Gruppdiskussion (5-10 minuter):</a:t>
            </a:r>
            <a:br>
              <a:rPr lang="sv-SE" dirty="0"/>
            </a:br>
            <a:r>
              <a:rPr lang="sv-SE" dirty="0"/>
              <a:t>Be deltagarna gå ihop två och två eller i smågrupper:</a:t>
            </a:r>
          </a:p>
          <a:p>
            <a:pPr marL="742950" lvl="1" indent="-285750">
              <a:buFont typeface="+mj-lt"/>
              <a:buAutoNum type="arabicPeriod"/>
            </a:pPr>
            <a:r>
              <a:rPr lang="sv-SE" dirty="0"/>
              <a:t>Dela era reflektioner med varandra.</a:t>
            </a:r>
          </a:p>
          <a:p>
            <a:pPr marL="742950" lvl="1" indent="-285750">
              <a:buFont typeface="+mj-lt"/>
              <a:buAutoNum type="arabicPeriod"/>
            </a:pPr>
            <a:r>
              <a:rPr lang="sv-SE" dirty="0"/>
              <a:t>Lyft exempel på </a:t>
            </a:r>
            <a:r>
              <a:rPr lang="sv-SE" i="1" dirty="0"/>
              <a:t>konkreta små steg</a:t>
            </a:r>
            <a:r>
              <a:rPr lang="sv-SE" dirty="0"/>
              <a:t> som gör skillnad.</a:t>
            </a:r>
          </a:p>
          <a:p>
            <a:pPr marL="742950" lvl="1" indent="-285750">
              <a:buFont typeface="+mj-lt"/>
              <a:buAutoNum type="arabicPeriod"/>
            </a:pPr>
            <a:r>
              <a:rPr lang="sv-SE" dirty="0"/>
              <a:t>Diskutera också vilket stöd som faktiskt fungerar i praktiken.</a:t>
            </a:r>
          </a:p>
          <a:p>
            <a:pPr>
              <a:buFont typeface="+mj-lt"/>
              <a:buAutoNum type="arabicPeriod"/>
            </a:pPr>
            <a:endParaRPr lang="sv-SE" b="1" dirty="0"/>
          </a:p>
          <a:p>
            <a:pPr>
              <a:buFont typeface="+mj-lt"/>
              <a:buAutoNum type="arabicPeriod"/>
            </a:pPr>
            <a:r>
              <a:rPr lang="sv-SE" b="1" dirty="0"/>
              <a:t>Gemensam uppsamling (valfritt):</a:t>
            </a:r>
            <a:br>
              <a:rPr lang="sv-SE" dirty="0"/>
            </a:br>
            <a:r>
              <a:rPr lang="sv-SE" dirty="0"/>
              <a:t>Samla in några exempel i helgrupp. Fråga:</a:t>
            </a:r>
          </a:p>
          <a:p>
            <a:pPr marL="742950" lvl="1" indent="-285750">
              <a:buFont typeface="+mj-lt"/>
              <a:buAutoNum type="arabicPeriod"/>
            </a:pPr>
            <a:r>
              <a:rPr lang="sv-SE" i="1" dirty="0"/>
              <a:t>Vad lyftes som enkla åtgärder?</a:t>
            </a:r>
            <a:endParaRPr lang="sv-SE" dirty="0"/>
          </a:p>
          <a:p>
            <a:pPr marL="742950" lvl="1" indent="-285750">
              <a:buFont typeface="+mj-lt"/>
              <a:buAutoNum type="arabicPeriod"/>
            </a:pPr>
            <a:r>
              <a:rPr lang="sv-SE" i="1" dirty="0"/>
              <a:t>Vad kan vi som arbetsplats göra mer av för att stötta varandra?</a:t>
            </a:r>
            <a:endParaRPr lang="sv-SE" dirty="0"/>
          </a:p>
          <a:p>
            <a:endParaRPr lang="sv-SE" b="1" dirty="0"/>
          </a:p>
          <a:p>
            <a:r>
              <a:rPr lang="sv-SE" b="1" dirty="0"/>
              <a:t>Tips till utbildare:</a:t>
            </a:r>
            <a:endParaRPr lang="sv-SE" dirty="0"/>
          </a:p>
          <a:p>
            <a:r>
              <a:rPr lang="sv-SE" dirty="0"/>
              <a:t>"Små förändringar i vardagen kan ha stor betydelse. Målet är inte att 'lösa allt', utan att hitta nästa steg – och att prata om det."</a:t>
            </a:r>
          </a:p>
          <a:p>
            <a:pPr marL="0" indent="0">
              <a:buFont typeface="Arial" panose="020B0604020202020204" pitchFamily="34" charset="0"/>
              <a:buNone/>
            </a:pPr>
            <a:endParaRPr lang="sv-SE" dirty="0">
              <a:solidFill>
                <a:srgbClr val="221E1F"/>
              </a:solidFill>
              <a:latin typeface="Times" pitchFamily="2" charset="0"/>
            </a:endParaRP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9833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sammanfattar konkreta steg som varje medarbetare kan ta för att påverka sin arbetsbelastning – även i en pressad vardag. </a:t>
            </a:r>
          </a:p>
          <a:p>
            <a:endParaRPr lang="sv-SE" dirty="0"/>
          </a:p>
          <a:p>
            <a:r>
              <a:rPr lang="sv-SE" dirty="0"/>
              <a:t>Tips att säga som utbildare: Det handlar inte om att lösa allt själv – men vi behöver ta ansvar för det vi kan påverka. Återhämtning börjar i vardagens små val.</a:t>
            </a:r>
          </a:p>
          <a:p>
            <a:endParaRPr lang="sv-SE" dirty="0"/>
          </a:p>
          <a:p>
            <a:r>
              <a:rPr lang="sv-SE" b="1" dirty="0"/>
              <a:t>Kommunikation och prioritering</a:t>
            </a:r>
            <a:br>
              <a:rPr lang="sv-SE" dirty="0"/>
            </a:br>
            <a:r>
              <a:rPr lang="sv-SE" dirty="0"/>
              <a:t>Att tidigt kommunicera med chefen vid hög arbetsbelastning är avgörande. Det handlar inte om att klaga – utan om att synliggöra verkligheten.</a:t>
            </a:r>
            <a:br>
              <a:rPr lang="sv-SE" dirty="0"/>
            </a:br>
            <a:r>
              <a:rPr lang="sv-SE" dirty="0"/>
              <a:t>Bjud in till en dialog: </a:t>
            </a:r>
            <a:r>
              <a:rPr lang="sv-SE" i="1" dirty="0"/>
              <a:t>”Vad ska vi prioritera?”</a:t>
            </a:r>
            <a:endParaRPr lang="sv-SE" dirty="0"/>
          </a:p>
          <a:p>
            <a:endParaRPr lang="sv-SE" dirty="0"/>
          </a:p>
          <a:p>
            <a:r>
              <a:rPr lang="sv-SE" b="1" dirty="0"/>
              <a:t>Undersök krav och arbetsbelastning</a:t>
            </a:r>
            <a:br>
              <a:rPr lang="sv-SE" dirty="0"/>
            </a:br>
            <a:r>
              <a:rPr lang="sv-SE" dirty="0"/>
              <a:t>Det är inte alltid tydligt vad som belastar mest – därför behöver vi tillsammans, regelbundet, kartlägga krav och hur det påverkar.</a:t>
            </a:r>
            <a:br>
              <a:rPr lang="sv-SE" dirty="0"/>
            </a:br>
            <a:r>
              <a:rPr lang="sv-SE" dirty="0"/>
              <a:t>Använd t.ex. dialogverktyg eller gå igenom arbetsuppgifter tillsammans.</a:t>
            </a:r>
          </a:p>
          <a:p>
            <a:endParaRPr lang="sv-SE" dirty="0"/>
          </a:p>
          <a:p>
            <a:pPr marL="171450" indent="-171450">
              <a:buFont typeface="Arial" panose="020B0604020202020204" pitchFamily="34" charset="0"/>
              <a:buChar char="•"/>
            </a:pPr>
            <a:r>
              <a:rPr lang="sv-SE" b="1" dirty="0"/>
              <a:t>Ta pauser och skapa återhämtning</a:t>
            </a:r>
            <a:br>
              <a:rPr lang="sv-SE" dirty="0"/>
            </a:br>
            <a:r>
              <a:rPr lang="sv-SE" dirty="0"/>
              <a:t>Vila är inte ett störningsmoment – det är en förutsättning för att orka.</a:t>
            </a:r>
            <a:br>
              <a:rPr lang="sv-SE" dirty="0"/>
            </a:br>
            <a:r>
              <a:rPr lang="sv-SE" dirty="0"/>
              <a:t>Psykologisk distans och mikropauser skyddar vår förmåga att prestera och må bra.</a:t>
            </a:r>
            <a:br>
              <a:rPr lang="sv-SE" dirty="0"/>
            </a:br>
            <a:r>
              <a:rPr lang="sv-SE" dirty="0"/>
              <a:t>Var tydlig med när du behöver pausa – och signalera om det inte är möjligt.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0387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sammanfattar vad organisationen – främst genom chefer och ledning – kan göra för att förebygga och hantera ohälsosam arbetsbelastning. Det handlar både om struktur och kultur – och om att skapa rätt förutsättningar.</a:t>
            </a:r>
          </a:p>
          <a:p>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Tips att säga som utbildare: ”Ett hållbart arbetsliv är ett gemensamt ansvar – men det kräver ett aktivt ledarskap som både lyssnar och leder. Det vi gör i vardagen spelar roll för hur människor mår – och presterar.”</a:t>
            </a:r>
          </a:p>
          <a:p>
            <a:endParaRPr lang="sv-SE" dirty="0"/>
          </a:p>
          <a:p>
            <a:r>
              <a:rPr lang="sv-SE" b="1" dirty="0"/>
              <a:t>Förebygga hög arbetsbelastning</a:t>
            </a:r>
            <a:br>
              <a:rPr lang="sv-SE" dirty="0"/>
            </a:br>
            <a:r>
              <a:rPr lang="sv-SE" dirty="0"/>
              <a:t>Att förebygga är alltid bättre än att åtgärda i efterhand.</a:t>
            </a:r>
          </a:p>
          <a:p>
            <a:pPr marL="171450" indent="-171450">
              <a:buFont typeface="Arial" panose="020B0604020202020204" pitchFamily="34" charset="0"/>
              <a:buChar char="•"/>
            </a:pPr>
            <a:r>
              <a:rPr lang="sv-SE" dirty="0"/>
              <a:t>Det börjar med tydliga förväntningar och uppgiftsfördelning.</a:t>
            </a:r>
          </a:p>
          <a:p>
            <a:pPr marL="171450" indent="-171450">
              <a:buFont typeface="Arial" panose="020B0604020202020204" pitchFamily="34" charset="0"/>
              <a:buChar char="•"/>
            </a:pPr>
            <a:r>
              <a:rPr lang="sv-SE" dirty="0"/>
              <a:t>Anpassa tidsramar och mål – stämmer de med verkligheten?</a:t>
            </a:r>
          </a:p>
          <a:p>
            <a:pPr marL="171450" indent="-171450">
              <a:buFont typeface="Arial" panose="020B0604020202020204" pitchFamily="34" charset="0"/>
              <a:buChar char="•"/>
            </a:pPr>
            <a:r>
              <a:rPr lang="sv-SE" dirty="0"/>
              <a:t>Skapa utrymme för mikropauser och återhämtning under arbetsdagen.</a:t>
            </a:r>
          </a:p>
          <a:p>
            <a:endParaRPr lang="sv-SE" dirty="0"/>
          </a:p>
          <a:p>
            <a:r>
              <a:rPr lang="sv-SE" b="1" dirty="0"/>
              <a:t>Undersöka krav och arbetsbelastning</a:t>
            </a:r>
            <a:endParaRPr lang="sv-SE" dirty="0"/>
          </a:p>
          <a:p>
            <a:pPr marL="171450" indent="-171450">
              <a:buFont typeface="Arial" panose="020B0604020202020204" pitchFamily="34" charset="0"/>
              <a:buChar char="•"/>
            </a:pPr>
            <a:r>
              <a:rPr lang="sv-SE" dirty="0"/>
              <a:t>Som chef behöver du sätta dig in </a:t>
            </a:r>
            <a:r>
              <a:rPr lang="sv-SE" dirty="0" err="1"/>
              <a:t>ihur</a:t>
            </a:r>
            <a:r>
              <a:rPr lang="sv-SE" dirty="0"/>
              <a:t> mycket och hur komplext arbetet är.</a:t>
            </a:r>
          </a:p>
          <a:p>
            <a:pPr marL="171450" indent="-171450">
              <a:buFont typeface="Arial" panose="020B0604020202020204" pitchFamily="34" charset="0"/>
              <a:buChar char="•"/>
            </a:pPr>
            <a:r>
              <a:rPr lang="sv-SE" dirty="0"/>
              <a:t>Vad kräver koncentration och tankekraft? Vad är rutin?</a:t>
            </a:r>
          </a:p>
          <a:p>
            <a:pPr marL="171450" indent="-171450">
              <a:buFont typeface="Arial" panose="020B0604020202020204" pitchFamily="34" charset="0"/>
              <a:buChar char="•"/>
            </a:pPr>
            <a:r>
              <a:rPr lang="sv-SE" dirty="0"/>
              <a:t>Säkerställ variation – alla kan inte ligga på topp hela dagen.</a:t>
            </a:r>
          </a:p>
          <a:p>
            <a:endParaRPr lang="sv-SE" dirty="0"/>
          </a:p>
          <a:p>
            <a:r>
              <a:rPr lang="sv-SE" b="1" dirty="0"/>
              <a:t>Ge stöd och resurser</a:t>
            </a:r>
            <a:endParaRPr lang="sv-SE" dirty="0"/>
          </a:p>
          <a:p>
            <a:pPr marL="171450" indent="-171450">
              <a:buFont typeface="Arial" panose="020B0604020202020204" pitchFamily="34" charset="0"/>
              <a:buChar char="•"/>
            </a:pPr>
            <a:r>
              <a:rPr lang="sv-SE" dirty="0"/>
              <a:t>Se till att rätt person har rätt förutsättningar – både i kompetens, bemanning och verktyg.</a:t>
            </a:r>
          </a:p>
          <a:p>
            <a:pPr marL="171450" indent="-171450">
              <a:buFont typeface="Arial" panose="020B0604020202020204" pitchFamily="34" charset="0"/>
              <a:buChar char="•"/>
            </a:pPr>
            <a:r>
              <a:rPr lang="sv-SE" dirty="0"/>
              <a:t>Hjälp till med prioritering – vad är viktigast, vad kan vänta?</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8241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lyfter kärnan i hela projektet – hur vi skapar ett arbetsliv där människor både </a:t>
            </a:r>
            <a:r>
              <a:rPr lang="sv-SE" b="1" dirty="0"/>
              <a:t>vill och kan</a:t>
            </a:r>
            <a:r>
              <a:rPr lang="sv-SE" dirty="0"/>
              <a:t> arbeta ett helt yrkesliv. Det handlar inte bara om att undvika sjukskrivningar, utan om att arbetslivet ska vara meningsfullt, möjligt och hållbart – både i vardagen och över tid.</a:t>
            </a:r>
          </a:p>
          <a:p>
            <a:endParaRPr lang="sv-SE" dirty="0"/>
          </a:p>
          <a:p>
            <a:r>
              <a:rPr lang="sv-SE" dirty="0"/>
              <a:t>Ett hållbart arbetsliv bygger på </a:t>
            </a:r>
            <a:r>
              <a:rPr lang="sv-SE" b="1" dirty="0"/>
              <a:t>balans</a:t>
            </a:r>
            <a:r>
              <a:rPr lang="sv-SE" dirty="0"/>
              <a:t>:</a:t>
            </a:r>
          </a:p>
          <a:p>
            <a:pPr marL="171450" indent="-171450">
              <a:buFont typeface="Arial" panose="020B0604020202020204" pitchFamily="34" charset="0"/>
              <a:buChar char="•"/>
            </a:pPr>
            <a:r>
              <a:rPr lang="sv-SE" dirty="0"/>
              <a:t>mellan </a:t>
            </a:r>
            <a:r>
              <a:rPr lang="sv-SE" b="1" dirty="0"/>
              <a:t>arbetsbelastning och återhämtning</a:t>
            </a:r>
            <a:endParaRPr lang="sv-SE" dirty="0"/>
          </a:p>
          <a:p>
            <a:pPr marL="171450" indent="-171450">
              <a:buFont typeface="Arial" panose="020B0604020202020204" pitchFamily="34" charset="0"/>
              <a:buChar char="•"/>
            </a:pPr>
            <a:r>
              <a:rPr lang="sv-SE" dirty="0"/>
              <a:t>mellan </a:t>
            </a:r>
            <a:r>
              <a:rPr lang="sv-SE" b="1" dirty="0"/>
              <a:t>tillgänglighet och fritid</a:t>
            </a:r>
            <a:endParaRPr lang="sv-SE" dirty="0"/>
          </a:p>
          <a:p>
            <a:pPr marL="171450" indent="-171450">
              <a:buFont typeface="Arial" panose="020B0604020202020204" pitchFamily="34" charset="0"/>
              <a:buChar char="•"/>
            </a:pPr>
            <a:r>
              <a:rPr lang="sv-SE" dirty="0"/>
              <a:t>mellan </a:t>
            </a:r>
            <a:r>
              <a:rPr lang="sv-SE" b="1" dirty="0"/>
              <a:t>krav och resurser</a:t>
            </a:r>
            <a:br>
              <a:rPr lang="sv-SE" b="1" dirty="0"/>
            </a:br>
            <a:endParaRPr lang="sv-SE" dirty="0"/>
          </a:p>
          <a:p>
            <a:r>
              <a:rPr lang="sv-SE" dirty="0"/>
              <a:t>Men – och det är viktigt – det här sker inte av sig självt. Det kräver ett </a:t>
            </a:r>
            <a:r>
              <a:rPr lang="sv-SE" b="1" dirty="0"/>
              <a:t>konstruktivt samspel</a:t>
            </a:r>
            <a:r>
              <a:rPr lang="sv-SE" dirty="0"/>
              <a:t> mellan medarbetare och arbetsgivare.</a:t>
            </a:r>
          </a:p>
          <a:p>
            <a:pPr marL="171450" indent="-171450">
              <a:buFont typeface="Arial" panose="020B0604020202020204" pitchFamily="34" charset="0"/>
              <a:buChar char="•"/>
            </a:pPr>
            <a:r>
              <a:rPr lang="sv-SE" dirty="0"/>
              <a:t>Medarbetaren behöver vara delaktig, kommunicera sina behov och ta ansvar för exempelvis återhämtning, gränssättning och prioriteringar – inom ramen för sina möjligheter.</a:t>
            </a:r>
          </a:p>
          <a:p>
            <a:pPr marL="171450" indent="-171450">
              <a:buFont typeface="Arial" panose="020B0604020202020204" pitchFamily="34" charset="0"/>
              <a:buChar char="•"/>
            </a:pPr>
            <a:r>
              <a:rPr lang="sv-SE" dirty="0"/>
              <a:t>Arbetsgivaren har samtidigt ett ansvar att skapa förutsättningar för balans: rimlig arbetsbelastning, återhämtningsmöjligheter, tydlighet i förväntningar och stöd i självledarskap.</a:t>
            </a:r>
          </a:p>
          <a:p>
            <a:endParaRPr lang="sv-SE" dirty="0"/>
          </a:p>
          <a:p>
            <a:r>
              <a:rPr lang="sv-SE" dirty="0"/>
              <a:t>Det är alltså inte en fråga om att 'välja sida', utan om att </a:t>
            </a:r>
            <a:r>
              <a:rPr lang="sv-SE" b="1" dirty="0"/>
              <a:t>dela ansvar – men på olika sätt</a:t>
            </a:r>
            <a:r>
              <a:rPr lang="sv-SE" dirty="0"/>
              <a:t>. Medarbetaren behöver inflytande, arbetsgivaren behöver ge stöd. Båda behöver förstå att hållbarhet inte är något man löser ensam – det är något vi bygger tillsammans.</a:t>
            </a:r>
          </a:p>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7</a:t>
            </a:fld>
            <a:endParaRPr lang="sv-SE"/>
          </a:p>
        </p:txBody>
      </p:sp>
    </p:spTree>
    <p:extLst>
      <p:ext uri="{BB962C8B-B14F-4D97-AF65-F5344CB8AC3E}">
        <p14:creationId xmlns:p14="http://schemas.microsoft.com/office/powerpoint/2010/main" val="24735264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Instruktion till tipspromenad:</a:t>
            </a:r>
          </a:p>
          <a:p>
            <a:endParaRPr lang="sv-SE" dirty="0"/>
          </a:p>
          <a:p>
            <a:pPr marL="171450" indent="-171450">
              <a:buFont typeface="Arial" panose="020B0604020202020204" pitchFamily="34" charset="0"/>
              <a:buChar char="•"/>
            </a:pPr>
            <a:r>
              <a:rPr lang="sv-SE" dirty="0"/>
              <a:t>Skriv ut respektive fråga på ett papper. En fråga per papper.</a:t>
            </a:r>
          </a:p>
          <a:p>
            <a:pPr marL="171450" indent="-171450">
              <a:buFont typeface="Arial" panose="020B0604020202020204" pitchFamily="34" charset="0"/>
              <a:buChar char="•"/>
            </a:pPr>
            <a:r>
              <a:rPr lang="sv-SE" dirty="0"/>
              <a:t>Skapa och skriv ut svartalonger till deltagarna.</a:t>
            </a:r>
          </a:p>
          <a:p>
            <a:pPr marL="171450" indent="-171450">
              <a:buFont typeface="Arial" panose="020B0604020202020204" pitchFamily="34" charset="0"/>
              <a:buChar char="•"/>
            </a:pPr>
            <a:r>
              <a:rPr lang="sv-SE" dirty="0"/>
              <a:t>Placera ut frågorna i en slinga med lagom avstånd mellan varje kontroll.</a:t>
            </a:r>
          </a:p>
          <a:p>
            <a:pPr marL="171450" indent="-171450">
              <a:buFont typeface="Arial" panose="020B0604020202020204" pitchFamily="34" charset="0"/>
              <a:buChar char="•"/>
            </a:pPr>
            <a:r>
              <a:rPr lang="sv-SE" dirty="0"/>
              <a:t>Samla in svaren när deltagarna kommer tillbaka.</a:t>
            </a:r>
          </a:p>
          <a:p>
            <a:pPr marL="171450" indent="-171450">
              <a:buFont typeface="Arial" panose="020B0604020202020204" pitchFamily="34" charset="0"/>
              <a:buChar char="•"/>
            </a:pPr>
            <a:r>
              <a:rPr lang="sv-SE" dirty="0"/>
              <a:t>Förslag, dela ut ett pris i slutet av föreläsningen till slumpvis deltagare med minst 80% rätta svar.</a:t>
            </a:r>
          </a:p>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8029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sv-SE" b="1" dirty="0">
                <a:solidFill>
                  <a:srgbClr val="221E1F"/>
                </a:solidFill>
                <a:latin typeface="Times" pitchFamily="2" charset="0"/>
              </a:rPr>
              <a:t>Frågor till tipspromenad:</a:t>
            </a:r>
          </a:p>
          <a:p>
            <a:pPr marL="0" indent="0">
              <a:buFont typeface="Arial" panose="020B0604020202020204" pitchFamily="34" charset="0"/>
              <a:buNone/>
            </a:pPr>
            <a:endParaRPr lang="sv-SE" dirty="0">
              <a:solidFill>
                <a:srgbClr val="221E1F"/>
              </a:solidFill>
              <a:latin typeface="Times" pitchFamily="2" charset="0"/>
            </a:endParaRPr>
          </a:p>
          <a:p>
            <a:pPr marL="0" indent="0">
              <a:buFont typeface="Arial" panose="020B0604020202020204" pitchFamily="34" charset="0"/>
              <a:buNone/>
            </a:pPr>
            <a:r>
              <a:rPr lang="sv-SE" dirty="0">
                <a:solidFill>
                  <a:srgbClr val="221E1F"/>
                </a:solidFill>
                <a:latin typeface="Times" pitchFamily="2" charset="0"/>
              </a:rPr>
              <a:t>Svaren finns i slutet av presentationen.</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8214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lyfter en av vår tids stora arbetsmiljöfrågor: hur vi hanterar tillgänglighet i en digital och flexibel arbetsvardag. Vi behöver prata om vad tillgänglighet faktiskt innebär i vår verksamhet. När ska vi vara nåbara – och när är det okej att stänga av?</a:t>
            </a:r>
          </a:p>
          <a:p>
            <a:endParaRPr lang="sv-SE" dirty="0"/>
          </a:p>
          <a:p>
            <a:r>
              <a:rPr lang="sv-SE" b="1" dirty="0"/>
              <a:t>Teknikens möjligheter och flexibilitet</a:t>
            </a:r>
            <a:br>
              <a:rPr lang="sv-SE" dirty="0"/>
            </a:br>
            <a:r>
              <a:rPr lang="sv-SE" dirty="0"/>
              <a:t>Vi lever i en tid där tekniken möjliggör distansarbete och flexibla tider – något som kan underlätta livspusslet och öka självständigheten. Men med möjligheten följer också ett ansvar – och ibland ett tryck – att vara tillgänglig mer än vi borde.</a:t>
            </a:r>
          </a:p>
          <a:p>
            <a:endParaRPr lang="sv-SE" dirty="0"/>
          </a:p>
          <a:p>
            <a:r>
              <a:rPr lang="sv-SE" b="1" dirty="0"/>
              <a:t>Utmaningar med gränsdragning</a:t>
            </a:r>
            <a:br>
              <a:rPr lang="sv-SE" dirty="0"/>
            </a:br>
            <a:r>
              <a:rPr lang="sv-SE" dirty="0"/>
              <a:t>När gränsen mellan arbete och fritid suddas ut blir det lätt otydligt vad som faktiskt förväntas. Måste man alltid svara? Även kvällar och helger?</a:t>
            </a:r>
          </a:p>
          <a:p>
            <a:r>
              <a:rPr lang="sv-SE" dirty="0"/>
              <a:t>Det ökade individuella ansvaret kan skapa osäkerhet och stress.</a:t>
            </a:r>
          </a:p>
          <a:p>
            <a:endParaRPr lang="sv-SE" dirty="0"/>
          </a:p>
          <a:p>
            <a:r>
              <a:rPr lang="sv-SE" b="1" dirty="0"/>
              <a:t>Risker med ständig tillgänglighet</a:t>
            </a:r>
            <a:br>
              <a:rPr lang="sv-SE" dirty="0"/>
            </a:br>
            <a:r>
              <a:rPr lang="sv-SE" dirty="0"/>
              <a:t>Att aldrig riktigt koppla bort jobbet innebär att hjärnan får för lite återhämtning. På sikt kan det leda till ökad stress och utmattning – även om det börjar med ”bara ett snabbt mejl på kvällen”.</a:t>
            </a:r>
          </a:p>
          <a:p>
            <a:endParaRPr lang="sv-SE" dirty="0"/>
          </a:p>
          <a:p>
            <a:r>
              <a:rPr lang="sv-SE" b="1" dirty="0"/>
              <a:t>Vikten av tydliga riktlinjer</a:t>
            </a:r>
            <a:br>
              <a:rPr lang="sv-SE" dirty="0"/>
            </a:br>
            <a:r>
              <a:rPr lang="sv-SE" dirty="0"/>
              <a:t>Som arbetsgivare behöver vi klargöra skillnaden mellan allmän tillgänglighet, jour och beredskap. Och som medarbetare behöver vi förstå vilka förväntningar som gäller – och våga stänga av.</a:t>
            </a:r>
          </a:p>
          <a:p>
            <a:endParaRPr lang="sv-SE" b="1" dirty="0"/>
          </a:p>
          <a:p>
            <a:r>
              <a:rPr lang="sv-SE" b="1" dirty="0"/>
              <a:t>Balans är nyckeln</a:t>
            </a:r>
            <a:br>
              <a:rPr lang="sv-SE" dirty="0"/>
            </a:br>
            <a:r>
              <a:rPr lang="sv-SE" dirty="0"/>
              <a:t>Vi vill ta tillvara på teknikens möjligheter – men vi måste göra det medvetet. Tydliga ramar och en gemensam dialog om tillgänglighet hjälper oss hitta balansen mellan frihet och återhämtning.</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39</a:t>
            </a:fld>
            <a:endParaRPr lang="sv-SE"/>
          </a:p>
        </p:txBody>
      </p:sp>
    </p:spTree>
    <p:extLst>
      <p:ext uri="{BB962C8B-B14F-4D97-AF65-F5344CB8AC3E}">
        <p14:creationId xmlns:p14="http://schemas.microsoft.com/office/powerpoint/2010/main" val="3426384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lyfter grunderna i hur arbetstiden är reglerad – och varför det är viktigt att förstå både rättigheter och begränsningar när det gäller tillgänglighet och återhämtning.</a:t>
            </a:r>
          </a:p>
          <a:p>
            <a:endParaRPr lang="sv-SE" dirty="0"/>
          </a:p>
          <a:p>
            <a:r>
              <a:rPr lang="sv-SE" b="1" dirty="0"/>
              <a:t>Arbetstidslagen – grundläggande skydd</a:t>
            </a:r>
            <a:br>
              <a:rPr lang="sv-SE" dirty="0"/>
            </a:br>
            <a:r>
              <a:rPr lang="sv-SE" dirty="0"/>
              <a:t>Arbetstidslagen anger hur mycket vi får arbeta per dygn, vecka och år, och säkerställer rätten till raster, pauser, dygnsvila och veckovila.</a:t>
            </a:r>
          </a:p>
          <a:p>
            <a:pPr marL="171450" indent="-171450">
              <a:buFont typeface="Arial" panose="020B0604020202020204" pitchFamily="34" charset="0"/>
              <a:buChar char="•"/>
            </a:pPr>
            <a:r>
              <a:rPr lang="sv-SE" dirty="0"/>
              <a:t>Minst </a:t>
            </a:r>
            <a:r>
              <a:rPr lang="sv-SE" b="1" dirty="0"/>
              <a:t>11 timmars dygnsvila</a:t>
            </a:r>
            <a:r>
              <a:rPr lang="sv-SE" dirty="0"/>
              <a:t> per 24-timmarsperiod</a:t>
            </a:r>
          </a:p>
          <a:p>
            <a:pPr marL="171450" indent="-171450">
              <a:buFont typeface="Arial" panose="020B0604020202020204" pitchFamily="34" charset="0"/>
              <a:buChar char="•"/>
            </a:pPr>
            <a:r>
              <a:rPr lang="sv-SE" dirty="0"/>
              <a:t>Minst </a:t>
            </a:r>
            <a:r>
              <a:rPr lang="sv-SE" b="1" dirty="0"/>
              <a:t>36 timmars sammanhängande veckovila</a:t>
            </a:r>
            <a:r>
              <a:rPr lang="sv-SE" dirty="0"/>
              <a:t> varje vecka</a:t>
            </a:r>
            <a:br>
              <a:rPr lang="sv-SE" dirty="0"/>
            </a:br>
            <a:r>
              <a:rPr lang="sv-SE" dirty="0"/>
              <a:t>(Lagen tillåter även att man förlägger 72 timmars vila över två veckor i vissa fall.)</a:t>
            </a:r>
          </a:p>
          <a:p>
            <a:endParaRPr lang="sv-SE" dirty="0"/>
          </a:p>
          <a:p>
            <a:r>
              <a:rPr lang="sv-SE" b="1" dirty="0"/>
              <a:t>Kollektivavtal och undantag</a:t>
            </a:r>
            <a:br>
              <a:rPr lang="sv-SE" dirty="0"/>
            </a:br>
            <a:r>
              <a:rPr lang="sv-SE" dirty="0"/>
              <a:t>Många arbetsplatser har kollektivavtal som reglerar eller justerar arbetstidens förläggning. Arbetstidslagen anger inte när man ska börja eller sluta – det styrs lokalt och genom avtal.</a:t>
            </a:r>
          </a:p>
          <a:p>
            <a:endParaRPr lang="sv-SE" dirty="0"/>
          </a:p>
          <a:p>
            <a:r>
              <a:rPr lang="sv-SE" b="1" dirty="0"/>
              <a:t>Tillgänglighet utanför arbetstid</a:t>
            </a:r>
            <a:br>
              <a:rPr lang="sv-SE" dirty="0"/>
            </a:br>
            <a:r>
              <a:rPr lang="sv-SE" dirty="0"/>
              <a:t>Det är viktigt att skilja mellan:</a:t>
            </a:r>
          </a:p>
          <a:p>
            <a:pPr marL="171450" indent="-171450">
              <a:buFont typeface="Arial" panose="020B0604020202020204" pitchFamily="34" charset="0"/>
              <a:buChar char="•"/>
            </a:pPr>
            <a:r>
              <a:rPr lang="sv-SE" b="1" dirty="0"/>
              <a:t>Ordinarie arbetstid</a:t>
            </a:r>
            <a:endParaRPr lang="sv-SE" dirty="0"/>
          </a:p>
          <a:p>
            <a:pPr marL="171450" indent="-171450">
              <a:buFont typeface="Arial" panose="020B0604020202020204" pitchFamily="34" charset="0"/>
              <a:buChar char="•"/>
            </a:pPr>
            <a:r>
              <a:rPr lang="sv-SE" b="1" dirty="0"/>
              <a:t>Jour</a:t>
            </a:r>
            <a:r>
              <a:rPr lang="sv-SE" dirty="0"/>
              <a:t>: Kräver omedelbar tjänstgöring, oftast på plats. Begränsas till max 48 timmar/4 veckor.</a:t>
            </a:r>
          </a:p>
          <a:p>
            <a:pPr marL="171450" indent="-171450">
              <a:buFont typeface="Arial" panose="020B0604020202020204" pitchFamily="34" charset="0"/>
              <a:buChar char="•"/>
            </a:pPr>
            <a:r>
              <a:rPr lang="sv-SE" b="1" dirty="0"/>
              <a:t>Beredskap</a:t>
            </a:r>
            <a:r>
              <a:rPr lang="sv-SE" dirty="0"/>
              <a:t>: Innebär tillgänglighet vid behov. Inte arbetstid, men bryter veckovila.</a:t>
            </a:r>
          </a:p>
          <a:p>
            <a:pPr marL="171450" indent="-171450">
              <a:buFont typeface="Arial" panose="020B0604020202020204" pitchFamily="34" charset="0"/>
              <a:buChar char="•"/>
            </a:pPr>
            <a:r>
              <a:rPr lang="sv-SE" dirty="0"/>
              <a:t> Arbetsgivaren kan inte kräva ständig tillgänglighet.</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40</a:t>
            </a:fld>
            <a:endParaRPr lang="sv-SE"/>
          </a:p>
        </p:txBody>
      </p:sp>
    </p:spTree>
    <p:extLst>
      <p:ext uri="{BB962C8B-B14F-4D97-AF65-F5344CB8AC3E}">
        <p14:creationId xmlns:p14="http://schemas.microsoft.com/office/powerpoint/2010/main" val="12308768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lyfter en viktig aspekt i dagens flexibla arbetsliv: vi har olika behov och förutsättningar för att sätta gränser mellan arbete och privatliv – och det måste både arbetsgivare och medarbetare ta hänsyn till. Det är inte tillgänglighet i sig som är problemet – utan när det sker på bekostnad av återhämtning. Därför är både tydliga riktlinjer och individens egen gränsdragning viktiga verktyg.</a:t>
            </a:r>
          </a:p>
          <a:p>
            <a:endParaRPr lang="sv-SE" dirty="0"/>
          </a:p>
          <a:p>
            <a:r>
              <a:rPr lang="sv-SE" b="1" dirty="0"/>
              <a:t>Olika behov av gränser</a:t>
            </a:r>
            <a:br>
              <a:rPr lang="sv-SE" dirty="0"/>
            </a:br>
            <a:r>
              <a:rPr lang="sv-SE" dirty="0"/>
              <a:t>Vi människor fungerar olika. En del trivs med tydlig separation mellan jobb och fritid. Andra föredrar att kunna växla fritt. Det finns inget rätt eller fel – men det behövs medvetenhet och respekt.</a:t>
            </a:r>
          </a:p>
          <a:p>
            <a:endParaRPr lang="sv-SE" dirty="0"/>
          </a:p>
          <a:p>
            <a:r>
              <a:rPr lang="sv-SE" b="1" dirty="0"/>
              <a:t>Arbetsgivarens ansvar</a:t>
            </a:r>
            <a:br>
              <a:rPr lang="sv-SE" dirty="0"/>
            </a:br>
            <a:r>
              <a:rPr lang="sv-SE" dirty="0"/>
              <a:t>Det är viktigt att komma ihåg:</a:t>
            </a:r>
          </a:p>
          <a:p>
            <a:pPr marL="171450" indent="-171450">
              <a:buFont typeface="Arial" panose="020B0604020202020204" pitchFamily="34" charset="0"/>
              <a:buChar char="•"/>
            </a:pPr>
            <a:r>
              <a:rPr lang="sv-SE" dirty="0"/>
              <a:t>Arbetsgivaren kan inte kräva att du alltid ska vara tillgänglig.</a:t>
            </a:r>
          </a:p>
          <a:p>
            <a:pPr marL="171450" indent="-171450">
              <a:buFont typeface="Arial" panose="020B0604020202020204" pitchFamily="34" charset="0"/>
              <a:buChar char="•"/>
            </a:pPr>
            <a:r>
              <a:rPr lang="sv-SE" dirty="0"/>
              <a:t>Utöver arbetstidslag och kollektivavtal rekommenderas även </a:t>
            </a:r>
            <a:r>
              <a:rPr lang="sv-SE" b="1" dirty="0"/>
              <a:t>en gemensam tillgänglighetspolicy</a:t>
            </a:r>
            <a:r>
              <a:rPr lang="sv-SE" dirty="0"/>
              <a:t>.</a:t>
            </a:r>
          </a:p>
          <a:p>
            <a:pPr marL="171450" indent="-171450">
              <a:buFont typeface="Arial" panose="020B0604020202020204" pitchFamily="34" charset="0"/>
              <a:buChar char="•"/>
            </a:pPr>
            <a:r>
              <a:rPr lang="sv-SE" dirty="0"/>
              <a:t>Tydliga riktlinjer minskar risken för gränslöshet, stress och otydliga förväntningar.</a:t>
            </a:r>
          </a:p>
          <a:p>
            <a:endParaRPr lang="sv-SE" dirty="0"/>
          </a:p>
          <a:p>
            <a:r>
              <a:rPr lang="sv-SE" b="1" dirty="0"/>
              <a:t>Eget ansvar och förmåga att sätta gränser</a:t>
            </a:r>
            <a:br>
              <a:rPr lang="sv-SE" dirty="0"/>
            </a:br>
            <a:r>
              <a:rPr lang="sv-SE" dirty="0"/>
              <a:t>Som medarbetare behöver man också fundera över:</a:t>
            </a:r>
          </a:p>
          <a:p>
            <a:pPr marL="171450" indent="-171450">
              <a:buFont typeface="Arial" panose="020B0604020202020204" pitchFamily="34" charset="0"/>
              <a:buChar char="•"/>
            </a:pPr>
            <a:r>
              <a:rPr lang="sv-SE" dirty="0"/>
              <a:t>När vill och kan jag vara tillgänglig?</a:t>
            </a:r>
          </a:p>
          <a:p>
            <a:pPr marL="171450" indent="-171450">
              <a:buFont typeface="Arial" panose="020B0604020202020204" pitchFamily="34" charset="0"/>
              <a:buChar char="•"/>
            </a:pPr>
            <a:r>
              <a:rPr lang="sv-SE" dirty="0"/>
              <a:t>Hur kommunicerar jag mina gränser – på ett sätt som är tydligt och hållbart?</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41</a:t>
            </a:fld>
            <a:endParaRPr lang="sv-SE"/>
          </a:p>
        </p:txBody>
      </p:sp>
    </p:spTree>
    <p:extLst>
      <p:ext uri="{BB962C8B-B14F-4D97-AF65-F5344CB8AC3E}">
        <p14:creationId xmlns:p14="http://schemas.microsoft.com/office/powerpoint/2010/main" val="1761647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I ett arbetsliv med ökad flexibilitet – där vi ofta själva kan styra när, var och hur vi jobbar – blir det allt viktigare att förstå hur vi hanterar gränsen mellan arbete och privatliv. Det finns nämligen inte </a:t>
            </a:r>
            <a:r>
              <a:rPr lang="sv-SE" b="1" dirty="0"/>
              <a:t>ett sätt</a:t>
            </a:r>
            <a:r>
              <a:rPr lang="sv-SE" dirty="0"/>
              <a:t> som passar alla.</a:t>
            </a:r>
            <a:br>
              <a:rPr lang="sv-SE" dirty="0"/>
            </a:br>
            <a:endParaRPr lang="sv-SE" dirty="0"/>
          </a:p>
          <a:p>
            <a:r>
              <a:rPr lang="sv-SE" dirty="0"/>
              <a:t>Forskningen visar att vi har </a:t>
            </a:r>
            <a:r>
              <a:rPr lang="sv-SE" b="1" dirty="0"/>
              <a:t>olika behov och preferenser</a:t>
            </a:r>
            <a:r>
              <a:rPr lang="sv-SE" dirty="0"/>
              <a:t> för att må bra, både på jobbet och hemma. I studier (MYNAK 2020; Sandmark m.fl. 2023) har man identifierat </a:t>
            </a:r>
            <a:r>
              <a:rPr lang="sv-SE" b="1" dirty="0"/>
              <a:t>sju strategier</a:t>
            </a:r>
            <a:r>
              <a:rPr lang="sv-SE" dirty="0"/>
              <a:t> som beskriver hur människor förhåller sig till gränssättning och tillgänglighet.</a:t>
            </a:r>
          </a:p>
          <a:p>
            <a:endParaRPr lang="sv-SE" dirty="0"/>
          </a:p>
          <a:p>
            <a:r>
              <a:rPr lang="sv-SE" b="1" dirty="0"/>
              <a:t>Fundera själv – vilken strategi stämmer bäst in på dig?</a:t>
            </a:r>
            <a:endParaRPr lang="sv-SE" dirty="0"/>
          </a:p>
          <a:p>
            <a:pPr marL="228600" indent="-228600">
              <a:buFont typeface="+mj-lt"/>
              <a:buAutoNum type="arabicPeriod"/>
            </a:pPr>
            <a:r>
              <a:rPr lang="sv-SE" b="1" dirty="0"/>
              <a:t>Tidssepareraren</a:t>
            </a:r>
            <a:r>
              <a:rPr lang="sv-SE" dirty="0"/>
              <a:t> – Jobbar enligt fasta arbetstider, men platsen spelar ingen roll.</a:t>
            </a:r>
          </a:p>
          <a:p>
            <a:pPr marL="228600" indent="-228600">
              <a:buFont typeface="+mj-lt"/>
              <a:buAutoNum type="arabicPeriod"/>
            </a:pPr>
            <a:r>
              <a:rPr lang="sv-SE" b="1" dirty="0"/>
              <a:t>Platssepareraren</a:t>
            </a:r>
            <a:r>
              <a:rPr lang="sv-SE" dirty="0"/>
              <a:t> – Jobbar enbart på arbetsplatsen, oavsett tid.</a:t>
            </a:r>
          </a:p>
          <a:p>
            <a:pPr marL="228600" indent="-228600">
              <a:buFont typeface="+mj-lt"/>
              <a:buAutoNum type="arabicPeriod"/>
            </a:pPr>
            <a:r>
              <a:rPr lang="sv-SE" b="1" dirty="0"/>
              <a:t>Totalsepareraren</a:t>
            </a:r>
            <a:r>
              <a:rPr lang="sv-SE" dirty="0"/>
              <a:t> – Skiljer helt på arbete och privatliv.</a:t>
            </a:r>
          </a:p>
          <a:p>
            <a:pPr marL="228600" indent="-228600">
              <a:buFont typeface="+mj-lt"/>
              <a:buAutoNum type="arabicPeriod"/>
            </a:pPr>
            <a:r>
              <a:rPr lang="sv-SE" b="1" dirty="0"/>
              <a:t>Privatlivsintegreraren</a:t>
            </a:r>
            <a:r>
              <a:rPr lang="sv-SE" dirty="0"/>
              <a:t> – Låter privatlivet få ta plats i arbetsdagen, men inte tvärtom.</a:t>
            </a:r>
          </a:p>
          <a:p>
            <a:pPr marL="228600" indent="-228600">
              <a:buFont typeface="+mj-lt"/>
              <a:buAutoNum type="arabicPeriod"/>
            </a:pPr>
            <a:r>
              <a:rPr lang="sv-SE" b="1" dirty="0"/>
              <a:t>Arbetslivsintegreraren</a:t>
            </a:r>
            <a:r>
              <a:rPr lang="sv-SE" dirty="0"/>
              <a:t> – Tar med jobbet hem, men inte privatlivet till arbetet.</a:t>
            </a:r>
          </a:p>
          <a:p>
            <a:pPr marL="228600" indent="-228600">
              <a:buFont typeface="+mj-lt"/>
              <a:buAutoNum type="arabicPeriod"/>
            </a:pPr>
            <a:r>
              <a:rPr lang="sv-SE" b="1" dirty="0"/>
              <a:t>Totalintegreraren</a:t>
            </a:r>
            <a:r>
              <a:rPr lang="sv-SE" dirty="0"/>
              <a:t> – Låter arbete och privatliv flyta ihop helt.</a:t>
            </a:r>
          </a:p>
          <a:p>
            <a:pPr marL="228600" indent="-228600">
              <a:buFont typeface="+mj-lt"/>
              <a:buAutoNum type="arabicPeriod"/>
            </a:pPr>
            <a:r>
              <a:rPr lang="sv-SE" b="1" dirty="0"/>
              <a:t>Växlaren</a:t>
            </a:r>
            <a:r>
              <a:rPr lang="sv-SE" dirty="0"/>
              <a:t> – Växlar mellan olika strategier beroende på situation.</a:t>
            </a:r>
          </a:p>
          <a:p>
            <a:pPr>
              <a:buFont typeface="+mj-lt"/>
              <a:buAutoNum type="arabicPeriod"/>
            </a:pPr>
            <a:endParaRPr lang="sv-SE" dirty="0"/>
          </a:p>
          <a:p>
            <a:r>
              <a:rPr lang="sv-SE" dirty="0"/>
              <a:t>Som utbildare kan du säga:</a:t>
            </a:r>
          </a:p>
          <a:p>
            <a:r>
              <a:rPr lang="sv-SE" dirty="0"/>
              <a:t>Alla strategier fungerar – men inte för alla. Det viktiga är att </a:t>
            </a:r>
            <a:r>
              <a:rPr lang="sv-SE" b="1" dirty="0"/>
              <a:t>bli medveten om sin egen strategi</a:t>
            </a:r>
            <a:r>
              <a:rPr lang="sv-SE" dirty="0"/>
              <a:t> och att hitta en balans som fungerar långsiktigt.</a:t>
            </a:r>
          </a:p>
          <a:p>
            <a:endParaRPr lang="sv-SE" dirty="0"/>
          </a:p>
          <a:p>
            <a:r>
              <a:rPr lang="sv-SE" dirty="0"/>
              <a:t>Tips: Låt deltagarna reflektera själva eller diskutera i mindre grupper:</a:t>
            </a:r>
          </a:p>
          <a:p>
            <a:pPr marL="171450" indent="-171450">
              <a:buFont typeface="Arial" panose="020B0604020202020204" pitchFamily="34" charset="0"/>
              <a:buChar char="•"/>
            </a:pPr>
            <a:r>
              <a:rPr lang="sv-SE" dirty="0"/>
              <a:t>Vilken strategi använder du idag?</a:t>
            </a:r>
          </a:p>
          <a:p>
            <a:pPr marL="171450" indent="-171450">
              <a:buFont typeface="Arial" panose="020B0604020202020204" pitchFamily="34" charset="0"/>
              <a:buChar char="•"/>
            </a:pPr>
            <a:r>
              <a:rPr lang="sv-SE" dirty="0"/>
              <a:t>Hur påverkar den din återhämtning och arbetsbelastning?</a:t>
            </a:r>
          </a:p>
          <a:p>
            <a:pPr marL="171450" indent="-171450">
              <a:buFont typeface="Arial" panose="020B0604020202020204" pitchFamily="34" charset="0"/>
              <a:buChar char="•"/>
            </a:pPr>
            <a:r>
              <a:rPr lang="sv-SE" dirty="0"/>
              <a:t>Behöver du justera något?</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42</a:t>
            </a:fld>
            <a:endParaRPr lang="sv-SE"/>
          </a:p>
        </p:txBody>
      </p:sp>
    </p:spTree>
    <p:extLst>
      <p:ext uri="{BB962C8B-B14F-4D97-AF65-F5344CB8AC3E}">
        <p14:creationId xmlns:p14="http://schemas.microsoft.com/office/powerpoint/2010/main" val="4014265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Instruktion till övningen: Dina behov av gränssättning</a:t>
            </a:r>
          </a:p>
          <a:p>
            <a:pPr marL="228600" indent="-228600">
              <a:buFont typeface="+mj-lt"/>
              <a:buAutoNum type="arabicPeriod"/>
            </a:pPr>
            <a:endParaRPr lang="sv-SE" b="1" dirty="0"/>
          </a:p>
          <a:p>
            <a:pPr marL="228600" indent="-228600">
              <a:buFont typeface="+mj-lt"/>
              <a:buAutoNum type="arabicPeriod"/>
            </a:pPr>
            <a:r>
              <a:rPr lang="sv-SE" b="1" dirty="0"/>
              <a:t>Fundera enskilt:</a:t>
            </a:r>
            <a:r>
              <a:rPr lang="sv-SE" dirty="0"/>
              <a:t> Var på linjen placerar du dig – föredrar du att skilja mellan arbete och privatliv, eller att låta dem flyta samman?</a:t>
            </a:r>
          </a:p>
          <a:p>
            <a:pPr marL="228600" indent="-228600">
              <a:buFont typeface="+mj-lt"/>
              <a:buAutoNum type="arabicPeriod"/>
            </a:pPr>
            <a:r>
              <a:rPr lang="sv-SE" b="1" dirty="0"/>
              <a:t>Diskutera i par eller liten grupp:</a:t>
            </a:r>
            <a:br>
              <a:rPr lang="sv-SE" dirty="0"/>
            </a:br>
            <a:r>
              <a:rPr lang="sv-SE" dirty="0"/>
              <a:t>– Varför passar det här dig?</a:t>
            </a:r>
            <a:br>
              <a:rPr lang="sv-SE" dirty="0"/>
            </a:br>
            <a:r>
              <a:rPr lang="sv-SE" dirty="0"/>
              <a:t>– Vad hjälper dig att må bra och skapa balans i livet?</a:t>
            </a:r>
          </a:p>
          <a:p>
            <a:pPr marL="228600" indent="-228600">
              <a:buFont typeface="+mj-lt"/>
              <a:buAutoNum type="arabicPeriod"/>
            </a:pPr>
            <a:r>
              <a:rPr lang="sv-SE" b="1" dirty="0"/>
              <a:t>Reflektera tillsammans:</a:t>
            </a:r>
            <a:r>
              <a:rPr lang="sv-SE" dirty="0"/>
              <a:t> Vilka olikheter finns i gruppen? Vad behöver ni ta hänsyn till på arbetsplatsen?</a:t>
            </a:r>
          </a:p>
          <a:p>
            <a:pPr marL="0" indent="0">
              <a:buFont typeface="+mj-lt"/>
              <a:buNone/>
            </a:pPr>
            <a:endParaRPr lang="sv-SE" dirty="0"/>
          </a:p>
          <a:p>
            <a:pPr marL="0" indent="0">
              <a:buFont typeface="+mj-lt"/>
              <a:buNone/>
            </a:pPr>
            <a:r>
              <a:rPr lang="sv-SE" dirty="0"/>
              <a:t>Det finns inget rätt eller fel – det viktiga är att förstå sina egna behov och respektera andras.</a:t>
            </a:r>
          </a:p>
          <a:p>
            <a:endParaRPr lang="sv-SE" dirty="0"/>
          </a:p>
        </p:txBody>
      </p:sp>
      <p:sp>
        <p:nvSpPr>
          <p:cNvPr id="4" name="Platshållare för bildnummer 3"/>
          <p:cNvSpPr>
            <a:spLocks noGrp="1"/>
          </p:cNvSpPr>
          <p:nvPr>
            <p:ph type="sldNum" sz="quarter" idx="5"/>
          </p:nvPr>
        </p:nvSpPr>
        <p:spPr/>
        <p:txBody>
          <a:bodyPr/>
          <a:lstStyle/>
          <a:p>
            <a:fld id="{B4F17BED-F7C6-1644-B1A5-2DCF71883749}" type="slidenum">
              <a:rPr lang="sv-SE" smtClean="0"/>
              <a:pPr/>
              <a:t>43</a:t>
            </a:fld>
            <a:endParaRPr lang="sv-SE"/>
          </a:p>
        </p:txBody>
      </p:sp>
    </p:spTree>
    <p:extLst>
      <p:ext uri="{BB962C8B-B14F-4D97-AF65-F5344CB8AC3E}">
        <p14:creationId xmlns:p14="http://schemas.microsoft.com/office/powerpoint/2010/main" val="2654833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Dagens teknik gör det möjligt att arbeta mer flexibelt – på distans eller med justerade arbetstider. Det här har flera fördelar: det kan öka välbefinnandet, minska stress, spara kostnader och förbättra matchningen mellan kompetens och arbetsuppgifter. Men det finns också nackdelar. Social isolering, svårigheter med att dra gränser mellan arbete och fritid, och utmaningar i samarbete och kreativitet är vanliga.</a:t>
            </a:r>
          </a:p>
          <a:p>
            <a:endParaRPr lang="sv-SE" dirty="0"/>
          </a:p>
          <a:p>
            <a:r>
              <a:rPr lang="sv-SE" dirty="0"/>
              <a:t>Forskning visar att </a:t>
            </a:r>
            <a:r>
              <a:rPr lang="sv-SE" b="1" dirty="0"/>
              <a:t>frivillighet</a:t>
            </a:r>
            <a:r>
              <a:rPr lang="sv-SE" dirty="0"/>
              <a:t> är en nyckelfaktor. När vi själva får välja distansarbete i lagom dos ökar både motivation och produktivitet. Men om det blir för mycket, eller sker påtvingat, kan effektiviteten minska – vilket också illustreras i grafen till höger.</a:t>
            </a:r>
          </a:p>
          <a:p>
            <a:endParaRPr lang="sv-SE" dirty="0"/>
          </a:p>
          <a:p>
            <a:r>
              <a:rPr lang="sv-SE" dirty="0"/>
              <a:t>För att skapa hållbara lösningar behövs balans. Uppgifter som kräver samarbete, kreativitet och fysisk närvaro lämpar sig bäst på plats, medan koncentrationskrävande och administrativa uppgifter ofta fungerar utmärkt på distans.</a:t>
            </a:r>
          </a:p>
          <a:p>
            <a:endParaRPr lang="sv-SE" dirty="0"/>
          </a:p>
          <a:p>
            <a:r>
              <a:rPr lang="sv-SE" dirty="0"/>
              <a:t>Det viktiga är </a:t>
            </a:r>
            <a:r>
              <a:rPr lang="sv-SE" b="1" dirty="0"/>
              <a:t>balansen</a:t>
            </a:r>
            <a:r>
              <a:rPr lang="sv-SE" dirty="0"/>
              <a:t> – och att hitta fungerande strategier för hybridarbete som skapar </a:t>
            </a:r>
            <a:r>
              <a:rPr lang="sv-SE" b="1" dirty="0"/>
              <a:t>både flexibilitet och samordning</a:t>
            </a:r>
            <a:r>
              <a:rPr lang="sv-SE" dirty="0"/>
              <a:t>, så att vi kan dra nytta av fördelarna utan att tappa det som kräver fysisk närvaro.</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44</a:t>
            </a:fld>
            <a:endParaRPr lang="sv-SE"/>
          </a:p>
        </p:txBody>
      </p:sp>
    </p:spTree>
    <p:extLst>
      <p:ext uri="{BB962C8B-B14F-4D97-AF65-F5344CB8AC3E}">
        <p14:creationId xmlns:p14="http://schemas.microsoft.com/office/powerpoint/2010/main" val="6467253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Diskussion:</a:t>
            </a:r>
          </a:p>
          <a:p>
            <a:endParaRPr lang="sv-SE" b="1" dirty="0"/>
          </a:p>
          <a:p>
            <a:r>
              <a:rPr lang="sv-SE" b="1" dirty="0" err="1"/>
              <a:t>Syfte:V</a:t>
            </a:r>
            <a:r>
              <a:rPr lang="sv-SE" dirty="0" err="1"/>
              <a:t>Att</a:t>
            </a:r>
            <a:r>
              <a:rPr lang="sv-SE" dirty="0"/>
              <a:t> skapa reflektion och dialog kring vad var och en kan göra för att skapa rimlig gränsdragning och balans i tillgänglighet – och vilket stöd man behöver från andra.</a:t>
            </a:r>
          </a:p>
          <a:p>
            <a:endParaRPr lang="sv-SE" b="1" dirty="0"/>
          </a:p>
          <a:p>
            <a:r>
              <a:rPr lang="sv-SE" b="1" dirty="0"/>
              <a:t>Instruktion</a:t>
            </a:r>
          </a:p>
          <a:p>
            <a:endParaRPr lang="sv-SE" b="1" dirty="0"/>
          </a:p>
          <a:p>
            <a:r>
              <a:rPr lang="sv-SE" b="1" dirty="0"/>
              <a:t>Individuell reflektion (5 minuter):</a:t>
            </a:r>
          </a:p>
          <a:p>
            <a:r>
              <a:rPr lang="sv-SE" dirty="0"/>
              <a:t>Be deltagarna fundera enskilt utifrån sin egen situation:</a:t>
            </a:r>
          </a:p>
          <a:p>
            <a:pPr marL="171450" indent="-171450">
              <a:buFont typeface="Arial" panose="020B0604020202020204" pitchFamily="34" charset="0"/>
              <a:buChar char="•"/>
            </a:pPr>
            <a:r>
              <a:rPr lang="sv-SE" dirty="0"/>
              <a:t>Vad är det enklaste du själv kan göra för att hitta rimlig gränsdragning och balans i tillgänglighet?</a:t>
            </a:r>
          </a:p>
          <a:p>
            <a:pPr marL="171450" indent="-171450">
              <a:buFont typeface="Arial" panose="020B0604020202020204" pitchFamily="34" charset="0"/>
              <a:buChar char="•"/>
            </a:pPr>
            <a:r>
              <a:rPr lang="sv-SE" dirty="0"/>
              <a:t>Vad behöver du för stöd från arbetsgivaren eller dina kollegor?</a:t>
            </a:r>
          </a:p>
          <a:p>
            <a:endParaRPr lang="sv-SE" b="1" dirty="0"/>
          </a:p>
          <a:p>
            <a:r>
              <a:rPr lang="sv-SE" b="1" dirty="0"/>
              <a:t>Be dem skriva ner sina svar i punktform.</a:t>
            </a:r>
            <a:endParaRPr lang="sv-SE" dirty="0"/>
          </a:p>
          <a:p>
            <a:endParaRPr lang="sv-SE" b="1" dirty="0"/>
          </a:p>
          <a:p>
            <a:r>
              <a:rPr lang="sv-SE" b="1" dirty="0"/>
              <a:t>Gruppdiskussion (5–10 minuter):</a:t>
            </a:r>
          </a:p>
          <a:p>
            <a:r>
              <a:rPr lang="sv-SE" dirty="0"/>
              <a:t>Be deltagarna gå ihop två och två eller i smågrupper:</a:t>
            </a:r>
          </a:p>
          <a:p>
            <a:pPr marL="171450" indent="-171450">
              <a:buFont typeface="Arial" panose="020B0604020202020204" pitchFamily="34" charset="0"/>
              <a:buChar char="•"/>
            </a:pPr>
            <a:r>
              <a:rPr lang="sv-SE" dirty="0"/>
              <a:t>Dela era reflektioner med varandra.</a:t>
            </a:r>
          </a:p>
          <a:p>
            <a:pPr marL="171450" indent="-171450">
              <a:buFont typeface="Arial" panose="020B0604020202020204" pitchFamily="34" charset="0"/>
              <a:buChar char="•"/>
            </a:pPr>
            <a:r>
              <a:rPr lang="sv-SE" dirty="0"/>
              <a:t>Lyft konkreta små steg som gör skillnad.</a:t>
            </a:r>
          </a:p>
          <a:p>
            <a:pPr marL="171450" indent="-171450">
              <a:buFont typeface="Arial" panose="020B0604020202020204" pitchFamily="34" charset="0"/>
              <a:buChar char="•"/>
            </a:pPr>
            <a:r>
              <a:rPr lang="sv-SE" dirty="0"/>
              <a:t>Diskutera vilket stöd som faktiskt fungerar i praktiken.</a:t>
            </a:r>
          </a:p>
          <a:p>
            <a:endParaRPr lang="sv-SE" b="1" dirty="0"/>
          </a:p>
          <a:p>
            <a:r>
              <a:rPr lang="sv-SE" b="1" dirty="0"/>
              <a:t>Gemensam uppsamling (valfritt):</a:t>
            </a:r>
          </a:p>
          <a:p>
            <a:r>
              <a:rPr lang="sv-SE" dirty="0"/>
              <a:t>Samla in några exempel i helgrupp. Fråga till exempel:</a:t>
            </a:r>
          </a:p>
          <a:p>
            <a:pPr marL="171450" indent="-171450">
              <a:buFont typeface="Arial" panose="020B0604020202020204" pitchFamily="34" charset="0"/>
              <a:buChar char="•"/>
            </a:pPr>
            <a:r>
              <a:rPr lang="sv-SE" dirty="0"/>
              <a:t>Vad lyftes som enkla åtgärder?</a:t>
            </a:r>
          </a:p>
          <a:p>
            <a:pPr marL="171450" indent="-171450">
              <a:buFont typeface="Arial" panose="020B0604020202020204" pitchFamily="34" charset="0"/>
              <a:buChar char="•"/>
            </a:pPr>
            <a:r>
              <a:rPr lang="sv-SE" dirty="0"/>
              <a:t>Vad kan vi som arbetsplats göra mer av för att stötta varandra i att skapa balans?</a:t>
            </a:r>
          </a:p>
          <a:p>
            <a:endParaRPr lang="sv-SE" b="1" dirty="0"/>
          </a:p>
          <a:p>
            <a:r>
              <a:rPr lang="sv-SE" b="1" dirty="0"/>
              <a:t>Tips till utbildare:</a:t>
            </a:r>
          </a:p>
          <a:p>
            <a:r>
              <a:rPr lang="sv-SE" dirty="0"/>
              <a:t>”Små förändringar i vardagen kan ha stor betydelse. Målet är inte att lösa allt – utan att hitta nästa steg, och att prata om det.”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07860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Paus:</a:t>
            </a:r>
          </a:p>
          <a:p>
            <a:endParaRPr lang="sv-SE" dirty="0"/>
          </a:p>
          <a:p>
            <a:r>
              <a:rPr lang="sv-SE" dirty="0"/>
              <a:t>Förslag till pausövning:</a:t>
            </a:r>
          </a:p>
          <a:p>
            <a:endParaRPr lang="sv-SE" dirty="0"/>
          </a:p>
          <a:p>
            <a:pPr marL="171450" indent="-171450">
              <a:buFont typeface="Arial" panose="020B0604020202020204" pitchFamily="34" charset="0"/>
              <a:buChar char="•"/>
            </a:pPr>
            <a:r>
              <a:rPr lang="sv-SE" dirty="0"/>
              <a:t>Be en i publiken välja en siffra mellan 1-20.</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Be publiken ställa sig upp och göra lika många </a:t>
            </a:r>
            <a:r>
              <a:rPr lang="sv-SE" dirty="0" err="1"/>
              <a:t>kräböj</a:t>
            </a:r>
            <a:r>
              <a:rPr lang="sv-SE" dirty="0"/>
              <a: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36B665-D09A-5B41-A787-B028D201904B}"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8300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visar hur svensk arbetsmarknad förändrats över tid, från 1860 till 2020 – och den hjälper oss att sätta in dagens arbetsmiljöfrågor i ett större historiskt och samhälleligt sammanhang.</a:t>
            </a:r>
          </a:p>
          <a:p>
            <a:endParaRPr lang="sv-SE" dirty="0"/>
          </a:p>
          <a:p>
            <a:r>
              <a:rPr lang="sv-SE" dirty="0"/>
              <a:t>Vi ser tydligt tre stora skiften i arbetskraftens sammansättning:</a:t>
            </a:r>
          </a:p>
          <a:p>
            <a:pPr marL="171450" indent="-171450">
              <a:buFont typeface="Arial" panose="020B0604020202020204" pitchFamily="34" charset="0"/>
              <a:buChar char="•"/>
            </a:pPr>
            <a:r>
              <a:rPr lang="sv-SE" dirty="0"/>
              <a:t>På 1800-talet dominerade jordbruket. De flesta arbetade som </a:t>
            </a:r>
            <a:r>
              <a:rPr lang="sv-SE" b="1" dirty="0"/>
              <a:t>bönder</a:t>
            </a:r>
            <a:r>
              <a:rPr lang="sv-SE" dirty="0"/>
              <a:t>, vilket var fysiskt krävande, men arbetet styrdes i hög grad av årstidernas och naturens rytm.</a:t>
            </a:r>
          </a:p>
          <a:p>
            <a:pPr marL="171450" indent="-171450">
              <a:buFont typeface="Arial" panose="020B0604020202020204" pitchFamily="34" charset="0"/>
              <a:buChar char="•"/>
            </a:pPr>
            <a:r>
              <a:rPr lang="sv-SE" dirty="0"/>
              <a:t>Under industrialiseringen ökade andelen </a:t>
            </a:r>
            <a:r>
              <a:rPr lang="sv-SE" b="1" dirty="0"/>
              <a:t>industriarbetare</a:t>
            </a:r>
            <a:r>
              <a:rPr lang="sv-SE" dirty="0"/>
              <a:t> kraftigt. Här kom nya belastningar – monotona rörelser, arbetsskador, skiftgång och buller – men fortfarande fanns tydliga gränser mellan arbete och fritid.</a:t>
            </a:r>
          </a:p>
          <a:p>
            <a:pPr marL="171450" indent="-171450">
              <a:buFont typeface="Arial" panose="020B0604020202020204" pitchFamily="34" charset="0"/>
              <a:buChar char="•"/>
            </a:pPr>
            <a:r>
              <a:rPr lang="sv-SE" dirty="0"/>
              <a:t>I slutet av 1900-talet och in i 2000-talet har vi gått mot ett tjänste- och kunskapssamhälle. Idag ser vi att den största delen av arbetskraften finns inom </a:t>
            </a:r>
            <a:r>
              <a:rPr lang="sv-SE" b="1" dirty="0"/>
              <a:t>tjänster och service</a:t>
            </a:r>
            <a:r>
              <a:rPr lang="sv-SE" dirty="0"/>
              <a:t>.</a:t>
            </a:r>
          </a:p>
          <a:p>
            <a:pPr marL="0" indent="0">
              <a:buFont typeface="Arial" panose="020B0604020202020204" pitchFamily="34" charset="0"/>
              <a:buNone/>
            </a:pPr>
            <a:endParaRPr lang="sv-SE" dirty="0"/>
          </a:p>
          <a:p>
            <a:pPr marL="0" indent="0">
              <a:buFont typeface="Arial" panose="020B0604020202020204" pitchFamily="34" charset="0"/>
              <a:buNone/>
            </a:pPr>
            <a:r>
              <a:rPr lang="sv-SE" dirty="0"/>
              <a:t>Det är här vi också börjar se nya typer av belastningar:</a:t>
            </a:r>
          </a:p>
          <a:p>
            <a:pPr marL="171450" indent="-171450">
              <a:buFont typeface="Arial" panose="020B0604020202020204" pitchFamily="34" charset="0"/>
              <a:buChar char="•"/>
            </a:pPr>
            <a:r>
              <a:rPr lang="sv-SE" b="1" dirty="0"/>
              <a:t>Mental trötthet</a:t>
            </a:r>
          </a:p>
          <a:p>
            <a:pPr marL="171450" indent="-171450">
              <a:buFont typeface="Arial" panose="020B0604020202020204" pitchFamily="34" charset="0"/>
              <a:buChar char="•"/>
            </a:pPr>
            <a:r>
              <a:rPr lang="sv-SE" b="1" dirty="0"/>
              <a:t>Kognitiva krav</a:t>
            </a:r>
          </a:p>
          <a:p>
            <a:pPr marL="171450" indent="-171450">
              <a:buFont typeface="Arial" panose="020B0604020202020204" pitchFamily="34" charset="0"/>
              <a:buChar char="•"/>
            </a:pPr>
            <a:r>
              <a:rPr lang="sv-SE" b="1" dirty="0"/>
              <a:t>Digital stress</a:t>
            </a:r>
          </a:p>
          <a:p>
            <a:pPr marL="171450" indent="-171450">
              <a:buFont typeface="Arial" panose="020B0604020202020204" pitchFamily="34" charset="0"/>
              <a:buChar char="•"/>
            </a:pPr>
            <a:r>
              <a:rPr lang="sv-SE" b="1" dirty="0"/>
              <a:t>Otydliga gränser mellan arbete och fritid</a:t>
            </a:r>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8</a:t>
            </a:fld>
            <a:endParaRPr lang="sv-SE"/>
          </a:p>
        </p:txBody>
      </p:sp>
    </p:spTree>
    <p:extLst>
      <p:ext uri="{BB962C8B-B14F-4D97-AF65-F5344CB8AC3E}">
        <p14:creationId xmlns:p14="http://schemas.microsoft.com/office/powerpoint/2010/main" val="1636786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br>
              <a:rPr lang="sv-SE" b="1" dirty="0"/>
            </a:br>
            <a:br>
              <a:rPr lang="sv-SE" b="1" dirty="0"/>
            </a:br>
            <a:r>
              <a:rPr lang="sv-SE" dirty="0"/>
              <a:t>"Här ser vi en bild som kanske inte direkt för tankarna till arbetsmiljö – ett flygplan vid gaten. Men det är faktiskt en ganska bra metafor för återhämtning. När ett plan står parkerat vid gaten fylls bränsle på, utrustning ses över, besättning byts och system nollställs – för att planet ska kunna lyfta igen, säkert och effektivt.</a:t>
            </a:r>
          </a:p>
          <a:p>
            <a:endParaRPr lang="sv-SE" dirty="0"/>
          </a:p>
          <a:p>
            <a:r>
              <a:rPr lang="sv-SE" dirty="0"/>
              <a:t>Samma sak gäller våra kroppar och hjärnor. Återhämtning är en biologisk och psykologisk </a:t>
            </a:r>
            <a:r>
              <a:rPr lang="sv-SE" i="1" dirty="0"/>
              <a:t>återställningsprocess</a:t>
            </a:r>
            <a:r>
              <a:rPr lang="sv-SE" dirty="0"/>
              <a:t> där stress och annan belastning gradvis återgår till ursprungsnivå. Det är då våra energidepåer fylls på, skador repareras – både i kroppens celler och i vår mentala kapacitet.</a:t>
            </a:r>
          </a:p>
          <a:p>
            <a:endParaRPr lang="sv-SE" dirty="0"/>
          </a:p>
          <a:p>
            <a:r>
              <a:rPr lang="sv-SE" dirty="0"/>
              <a:t>Men vad händer om planet lyfter igen innan det tankats fullt? Eller om det aldrig riktigt hinner landa? Precis det kan hända med oss också.</a:t>
            </a:r>
          </a:p>
          <a:p>
            <a:r>
              <a:rPr lang="sv-SE" dirty="0"/>
              <a:t>Om återhämtning uteblir – vare sig det är på jobbet eller i privatlivet – byggs ett återhämtningsunderskott upp. Det kan 'spilla över’.</a:t>
            </a:r>
          </a:p>
          <a:p>
            <a:endParaRPr lang="sv-SE" dirty="0"/>
          </a:p>
          <a:p>
            <a:r>
              <a:rPr lang="sv-SE" dirty="0"/>
              <a:t>Till exempel: om vi inte hinner återhämta oss från arbetet, påverkar det hur vi orkar vara med barnen, umgås eller ta hand om vardagen.</a:t>
            </a:r>
            <a:br>
              <a:rPr lang="sv-SE" dirty="0"/>
            </a:br>
            <a:endParaRPr lang="sv-SE" dirty="0"/>
          </a:p>
          <a:p>
            <a:r>
              <a:rPr lang="sv-SE" dirty="0"/>
              <a:t>Men det kan också gå åt andra hållet – om vi har hög belastning i privatlivet, kanske vi kommer till jobbet med ett redan tomt batteri, vilket påverkar samarbete, tålamod och prestation.</a:t>
            </a:r>
          </a:p>
          <a:p>
            <a:r>
              <a:rPr lang="sv-SE" dirty="0"/>
              <a:t>Att förstå återhämtning som en dynamisk process som pågår både på jobbet och hemma hjälper oss att ta mer aktiva och kloka beslut – för att fylla på innan tanken är tom."</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23525D-A3B7-4D24-911E-42A8BAEF98C3}" type="slidenum">
              <a:rPr kumimoji="0" lang="sv-S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sv-S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3040093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br>
              <a:rPr lang="sv-SE" b="1" dirty="0"/>
            </a:br>
            <a:br>
              <a:rPr lang="sv-SE" b="1" dirty="0"/>
            </a:br>
            <a:r>
              <a:rPr lang="sv-SE" dirty="0"/>
              <a:t>"Återhämtning är inte bara något som känns skönt – det är också något som kroppen och hjärnan faktiskt behöver för att fungera optimalt.</a:t>
            </a:r>
          </a:p>
          <a:p>
            <a:endParaRPr lang="sv-SE" dirty="0"/>
          </a:p>
          <a:p>
            <a:r>
              <a:rPr lang="sv-SE" dirty="0"/>
              <a:t>När vi får tillräcklig återhämtning händer flera saker i kroppen. För det första: </a:t>
            </a:r>
            <a:r>
              <a:rPr lang="sv-SE" b="1" dirty="0"/>
              <a:t>nervsystemet lugnas ner</a:t>
            </a:r>
            <a:r>
              <a:rPr lang="sv-SE" dirty="0"/>
              <a:t>. Det sympatiska nervsystemet – alltså 'stressystemet' – går ner i varv, medan det parasympatiska nervsystemet – det vi kan kalla '</a:t>
            </a:r>
            <a:r>
              <a:rPr lang="sv-SE" dirty="0" err="1"/>
              <a:t>vilsystemet</a:t>
            </a:r>
            <a:r>
              <a:rPr lang="sv-SE" dirty="0"/>
              <a:t>' – aktiveras. Det sänker puls och blodtryck och frigör ämnen som serotonin, dopamin och endorfin – som gör att vi känner lugn, välmående och glädje.</a:t>
            </a:r>
          </a:p>
          <a:p>
            <a:endParaRPr lang="sv-SE" dirty="0"/>
          </a:p>
          <a:p>
            <a:r>
              <a:rPr lang="sv-SE" dirty="0"/>
              <a:t>För det andra: </a:t>
            </a:r>
            <a:r>
              <a:rPr lang="sv-SE" b="1" dirty="0"/>
              <a:t>återhämtning är en läkande och reparerande process</a:t>
            </a:r>
            <a:r>
              <a:rPr lang="sv-SE" dirty="0"/>
              <a:t>. Immunförsvaret stärks, celler byggs upp, matsmältningen fungerar bättre – och kroppen tar hand om slitage och småskador.</a:t>
            </a:r>
          </a:p>
          <a:p>
            <a:endParaRPr lang="sv-SE" dirty="0"/>
          </a:p>
          <a:p>
            <a:r>
              <a:rPr lang="sv-SE" dirty="0"/>
              <a:t>För det tredje: </a:t>
            </a:r>
            <a:r>
              <a:rPr lang="sv-SE" b="1" dirty="0"/>
              <a:t>vi blir faktiskt smartare av återhämtning</a:t>
            </a:r>
            <a:r>
              <a:rPr lang="sv-SE" dirty="0"/>
              <a:t>. Forskning visar att koncentration, minne och problemlösning förbättras när vi har återhämtat oss. Det påverkar både vårt välmående och vår prestation – både i jobbet och i livet i stort.</a:t>
            </a:r>
          </a:p>
          <a:p>
            <a:endParaRPr lang="sv-SE" dirty="0"/>
          </a:p>
          <a:p>
            <a:r>
              <a:rPr lang="sv-SE" dirty="0"/>
              <a:t>Det här gäller förstås både fysisk återhämtning – som sömn, pauser och vila – och mental återhämtning, som återhämtande aktiviteter, natur, rörelse, samtal eller att göra något meningsfullt utanför arbetet.</a:t>
            </a:r>
          </a:p>
          <a:p>
            <a:endParaRPr lang="sv-SE" dirty="0"/>
          </a:p>
          <a:p>
            <a:r>
              <a:rPr lang="sv-SE" dirty="0"/>
              <a:t>Återhämtning är alltså inte 'lyx' – det är en biologisk nödvändighet."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11872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p>
          <a:p>
            <a:br>
              <a:rPr lang="sv-SE" b="1" dirty="0"/>
            </a:br>
            <a:r>
              <a:rPr lang="sv-SE" dirty="0"/>
              <a:t>"Återhämtning kan se ut på många olika sätt – men alla sätt ger inte samma effekt. Det är viktigt att förstå skillnaden mellan </a:t>
            </a:r>
            <a:r>
              <a:rPr lang="sv-SE" b="1" dirty="0"/>
              <a:t>passiv</a:t>
            </a:r>
            <a:r>
              <a:rPr lang="sv-SE" dirty="0"/>
              <a:t> och </a:t>
            </a:r>
            <a:r>
              <a:rPr lang="sv-SE" b="1" dirty="0"/>
              <a:t>aktiv återhämtning</a:t>
            </a:r>
            <a:r>
              <a:rPr lang="sv-SE" dirty="0"/>
              <a:t>.</a:t>
            </a:r>
          </a:p>
          <a:p>
            <a:endParaRPr lang="sv-SE" dirty="0"/>
          </a:p>
          <a:p>
            <a:r>
              <a:rPr lang="sv-SE" b="1" dirty="0"/>
              <a:t>Passiv återhämtning </a:t>
            </a:r>
            <a:r>
              <a:rPr lang="sv-SE" dirty="0"/>
              <a:t>handlar om att vila utan att vara särskilt aktiv – som att kolla på TV eller läsa en bok. Det kan kännas skönt i stunden och ha vissa effekter på välbefinnande, men forskningen visar att det ofta inte räcker till för att fylla på resurserna fullt ut.</a:t>
            </a:r>
          </a:p>
          <a:p>
            <a:endParaRPr lang="sv-SE" b="1" dirty="0"/>
          </a:p>
          <a:p>
            <a:r>
              <a:rPr lang="sv-SE" b="1" dirty="0"/>
              <a:t>Aktiv återhämtning </a:t>
            </a:r>
            <a:r>
              <a:rPr lang="sv-SE" dirty="0"/>
              <a:t>däremot – som fysisk aktivitet, social samvaro eller att göra något meningsfullt – har </a:t>
            </a:r>
            <a:r>
              <a:rPr lang="sv-SE" b="1" dirty="0"/>
              <a:t>tydliga och starka effekter på både hälsa och psykiskt välbefinnande</a:t>
            </a:r>
            <a:r>
              <a:rPr lang="sv-SE" dirty="0"/>
              <a:t>.</a:t>
            </a:r>
          </a:p>
          <a:p>
            <a:endParaRPr lang="sv-SE" dirty="0"/>
          </a:p>
          <a:p>
            <a:r>
              <a:rPr lang="sv-SE" dirty="0"/>
              <a:t>Det handlar inte om att vi ska prestera på fritiden också – utan om att vissa typer av aktivitet hjälper oss att ställa om kroppen och hjärnan från 'påslaget' i arbetet.</a:t>
            </a:r>
          </a:p>
          <a:p>
            <a:r>
              <a:rPr lang="sv-SE" dirty="0"/>
              <a:t>Så nästa gång du känner dig trött efter jobbet – fundera inte bara på att lägga dig i soffan, utan vad som faktiskt får dig att känna dig återhämtad på riktigt."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23525D-A3B7-4D24-911E-42A8BAEF98C3}" type="slidenum">
              <a:rPr kumimoji="0" lang="sv-S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sv-S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45172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p>
          <a:p>
            <a:endParaRPr lang="sv-SE" dirty="0"/>
          </a:p>
          <a:p>
            <a:r>
              <a:rPr lang="sv-SE" dirty="0"/>
              <a:t>"Så vad är egentligen det viktigaste vi kan göra för vår återhämtning? Svaret är faktiskt ganska enkelt:</a:t>
            </a:r>
          </a:p>
          <a:p>
            <a:endParaRPr lang="sv-SE" b="1" dirty="0"/>
          </a:p>
          <a:p>
            <a:r>
              <a:rPr lang="sv-SE" b="1" dirty="0"/>
              <a:t>Krångla inte till det.</a:t>
            </a:r>
            <a:r>
              <a:rPr lang="sv-SE" dirty="0"/>
              <a:t> Den bästa återhämtningen är den som </a:t>
            </a:r>
            <a:r>
              <a:rPr lang="sv-SE" b="1" dirty="0"/>
              <a:t>blir av</a:t>
            </a:r>
            <a:r>
              <a:rPr lang="sv-SE" dirty="0"/>
              <a:t>.</a:t>
            </a:r>
          </a:p>
          <a:p>
            <a:endParaRPr lang="sv-SE" dirty="0"/>
          </a:p>
          <a:p>
            <a:r>
              <a:rPr lang="sv-SE" dirty="0"/>
              <a:t>Det spelar mindre roll om det är en promenad, att fiska, läsa en bok eller prata med någon – så länge det hjälper oss att släppa taget om jobbet. Det vill säga skapa </a:t>
            </a:r>
            <a:r>
              <a:rPr lang="sv-SE" b="1" dirty="0"/>
              <a:t>psykologisk distans</a:t>
            </a:r>
            <a:r>
              <a:rPr lang="sv-SE" dirty="0"/>
              <a:t>: att vi får en paus från de tankar och krav som annars snurrar runt även på ledig tid.</a:t>
            </a:r>
          </a:p>
          <a:p>
            <a:pPr marL="457176" marR="0" lvl="1" indent="0" algn="l" defTabSz="457178" rtl="0" eaLnBrk="1" fontAlgn="auto" latinLnBrk="0" hangingPunct="1">
              <a:lnSpc>
                <a:spcPct val="150000"/>
              </a:lnSpc>
              <a:spcBef>
                <a:spcPct val="20000"/>
              </a:spcBef>
              <a:spcAft>
                <a:spcPts val="0"/>
              </a:spcAft>
              <a:buClrTx/>
              <a:buSzTx/>
              <a:buFont typeface="Arial"/>
              <a:buNone/>
              <a:tabLst/>
              <a:defRPr/>
            </a:pPr>
            <a:endParaRPr lang="sv-SE" b="0" i="0" dirty="0">
              <a:solidFill>
                <a:srgbClr val="1F1F1F"/>
              </a:solidFill>
              <a:effectLst/>
              <a:latin typeface="Arial" panose="020B0604020202020204" pitchFamily="34" charset="0"/>
            </a:endParaRP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23525D-A3B7-4D24-911E-42A8BAEF98C3}" type="slidenum">
              <a:rPr kumimoji="0" lang="sv-S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sv-S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42363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r>
              <a:rPr lang="sv-SE" dirty="0"/>
              <a:t>"Här ser vi en viktig och samtidigt ganska frustrerande insikt:</a:t>
            </a:r>
          </a:p>
          <a:p>
            <a:br>
              <a:rPr lang="sv-SE" dirty="0"/>
            </a:br>
            <a:r>
              <a:rPr lang="sv-SE" dirty="0"/>
              <a:t>Det är ofta </a:t>
            </a:r>
            <a:r>
              <a:rPr lang="sv-SE" b="1" dirty="0"/>
              <a:t>de personer som har störst behov av återhämtning</a:t>
            </a:r>
            <a:r>
              <a:rPr lang="sv-SE" dirty="0"/>
              <a:t> – som har </a:t>
            </a:r>
            <a:r>
              <a:rPr lang="sv-SE" b="1" dirty="0"/>
              <a:t>svårast att ta sig tid för den</a:t>
            </a:r>
            <a:r>
              <a:rPr lang="sv-SE" dirty="0"/>
              <a:t>.</a:t>
            </a:r>
          </a:p>
          <a:p>
            <a:endParaRPr lang="sv-SE" dirty="0"/>
          </a:p>
          <a:p>
            <a:r>
              <a:rPr lang="sv-SE" dirty="0"/>
              <a:t>Det här fenomenet kallas i forskningen för </a:t>
            </a:r>
            <a:r>
              <a:rPr lang="sv-SE" b="1" dirty="0"/>
              <a:t>återhämtningsparadoxen</a:t>
            </a:r>
            <a:r>
              <a:rPr lang="sv-SE" dirty="0"/>
              <a:t>.</a:t>
            </a:r>
            <a:br>
              <a:rPr lang="sv-SE" dirty="0"/>
            </a:br>
            <a:endParaRPr lang="sv-SE" dirty="0"/>
          </a:p>
          <a:p>
            <a:r>
              <a:rPr lang="sv-SE" dirty="0"/>
              <a:t>Hög arbetsbelastning leder till trötthet och stress, men paradoxalt nog gör just det att vi har mindre ork och kapacitet att prioritera det som faktiskt skulle hjälpa – återhämtning.</a:t>
            </a:r>
          </a:p>
          <a:p>
            <a:endParaRPr lang="sv-SE" dirty="0"/>
          </a:p>
          <a:p>
            <a:r>
              <a:rPr lang="sv-SE" dirty="0"/>
              <a:t>Det skapas en </a:t>
            </a:r>
            <a:r>
              <a:rPr lang="sv-SE" b="1" dirty="0"/>
              <a:t>ond cirkel</a:t>
            </a:r>
            <a:r>
              <a:rPr lang="sv-SE" dirty="0"/>
              <a:t>:</a:t>
            </a:r>
            <a:br>
              <a:rPr lang="sv-SE" dirty="0"/>
            </a:br>
            <a:r>
              <a:rPr lang="sv-SE" dirty="0"/>
              <a:t>Belastning → mindre återhämtning → mer trötthet → sämre återhämtning → ökade hälsorisker och sämre prestation.</a:t>
            </a:r>
          </a:p>
          <a:p>
            <a:endParaRPr lang="sv-SE" dirty="0"/>
          </a:p>
          <a:p>
            <a:r>
              <a:rPr lang="sv-SE" dirty="0"/>
              <a:t>Exempel från vardagen:</a:t>
            </a:r>
            <a:br>
              <a:rPr lang="sv-SE" dirty="0"/>
            </a:br>
            <a:r>
              <a:rPr lang="sv-SE" dirty="0"/>
              <a:t>'Jag vet att jag borde ta en paus – men jag hinner inte…'</a:t>
            </a:r>
            <a:br>
              <a:rPr lang="sv-SE" dirty="0"/>
            </a:br>
            <a:r>
              <a:rPr lang="sv-SE" dirty="0"/>
              <a:t>Eller: 'Det känns som att det är fel att stänga ner, även om jag är helt slut.’</a:t>
            </a:r>
          </a:p>
          <a:p>
            <a:endParaRPr lang="sv-SE" dirty="0"/>
          </a:p>
          <a:p>
            <a:r>
              <a:rPr lang="sv-SE" dirty="0"/>
              <a:t>Samtidigt visar forskning tydligt att </a:t>
            </a:r>
            <a:r>
              <a:rPr lang="sv-SE" b="1" dirty="0"/>
              <a:t>psykologisk distans</a:t>
            </a:r>
            <a:r>
              <a:rPr lang="sv-SE" dirty="0"/>
              <a:t> – alltså att kunna släppa jobbet i huvudet – är en nyckel för effektiv återhämtning.</a:t>
            </a:r>
            <a:br>
              <a:rPr lang="sv-SE" dirty="0"/>
            </a:br>
            <a:endParaRPr lang="sv-SE" dirty="0"/>
          </a:p>
          <a:p>
            <a:r>
              <a:rPr lang="sv-SE" dirty="0"/>
              <a:t>Men just det är svårt när trycket är som störst.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23525D-A3B7-4D24-911E-42A8BAEF98C3}" type="slidenum">
              <a:rPr kumimoji="0" lang="sv-S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sv-S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531097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r>
              <a:rPr lang="sv-SE" dirty="0"/>
              <a:t>"Forskningen visar att det finns fyra faktorer som gör återhämtningen mer effektiv – oavsett om det gäller vila på jobbet eller på fritiden.</a:t>
            </a:r>
          </a:p>
          <a:p>
            <a:endParaRPr lang="sv-SE" dirty="0"/>
          </a:p>
          <a:p>
            <a:r>
              <a:rPr lang="sv-SE" dirty="0"/>
              <a:t>För det första: </a:t>
            </a:r>
            <a:r>
              <a:rPr lang="sv-SE" b="1" dirty="0"/>
              <a:t>Psykologisk distans</a:t>
            </a:r>
            <a:r>
              <a:rPr lang="sv-SE" dirty="0"/>
              <a:t>.</a:t>
            </a:r>
            <a:br>
              <a:rPr lang="sv-SE" dirty="0"/>
            </a:br>
            <a:r>
              <a:rPr lang="sv-SE" dirty="0"/>
              <a:t>Det handlar om att kunna släppa jobbet mentalt – att få en paus från det som stressar, oavsett om det är från arbetsuppgifter eller privata bekymmer. Vi vet att tankar påverkar kroppen – därför är detta en viktig nyckel.</a:t>
            </a:r>
          </a:p>
          <a:p>
            <a:endParaRPr lang="sv-SE" dirty="0"/>
          </a:p>
          <a:p>
            <a:r>
              <a:rPr lang="sv-SE" dirty="0"/>
              <a:t>För det andra: </a:t>
            </a:r>
            <a:r>
              <a:rPr lang="sv-SE" b="1" dirty="0"/>
              <a:t>Avslappning</a:t>
            </a:r>
            <a:r>
              <a:rPr lang="sv-SE" dirty="0"/>
              <a:t>, både fysiskt och mentalt.</a:t>
            </a:r>
            <a:br>
              <a:rPr lang="sv-SE" dirty="0"/>
            </a:br>
            <a:r>
              <a:rPr lang="sv-SE" dirty="0"/>
              <a:t>Det kan vara lugna aktiviteter som promenader, läsa, lyssna på musik – allt som hjälper kroppen att gå ner i varv. Men också att få känna sig trygg, uppskattad och fri från krav en stund.</a:t>
            </a:r>
          </a:p>
          <a:p>
            <a:endParaRPr lang="sv-SE" dirty="0"/>
          </a:p>
          <a:p>
            <a:r>
              <a:rPr lang="sv-SE" dirty="0"/>
              <a:t>För det tredje: </a:t>
            </a:r>
            <a:r>
              <a:rPr lang="sv-SE" b="1" dirty="0"/>
              <a:t>Kontroll över återhämtningen</a:t>
            </a:r>
            <a:r>
              <a:rPr lang="sv-SE" dirty="0"/>
              <a:t>.</a:t>
            </a:r>
            <a:br>
              <a:rPr lang="sv-SE" dirty="0"/>
            </a:br>
            <a:r>
              <a:rPr lang="sv-SE" dirty="0"/>
              <a:t>Det är stor skillnad på att tvingas vila – jämfört med att välja det själv. Vi återhämtar oss bättre när vi får påverka hur, när och vad vi gör under ledig tid.</a:t>
            </a:r>
          </a:p>
          <a:p>
            <a:endParaRPr lang="sv-SE" dirty="0"/>
          </a:p>
          <a:p>
            <a:r>
              <a:rPr lang="sv-SE" dirty="0"/>
              <a:t>Och sist: </a:t>
            </a:r>
            <a:r>
              <a:rPr lang="sv-SE" b="1" dirty="0"/>
              <a:t>Utmaning och variation</a:t>
            </a:r>
            <a:r>
              <a:rPr lang="sv-SE" dirty="0"/>
              <a:t>.</a:t>
            </a:r>
            <a:br>
              <a:rPr lang="sv-SE" dirty="0"/>
            </a:br>
            <a:r>
              <a:rPr lang="sv-SE" dirty="0"/>
              <a:t>Det kan låta motsägelsefullt – men aktiviteter som ger en lagom dos av utmaning kan faktiskt vara återhämtande. Exempelvis att lära sig något nytt, måla, träna eller spela musik.</a:t>
            </a:r>
          </a:p>
          <a:p>
            <a:endParaRPr lang="sv-SE" dirty="0"/>
          </a:p>
          <a:p>
            <a:r>
              <a:rPr lang="sv-SE" b="1" dirty="0"/>
              <a:t>Så nästa gång du känner att återhämtningen inte riktigt funkar – ställ dig frågan:</a:t>
            </a:r>
            <a:endParaRPr lang="sv-SE" dirty="0"/>
          </a:p>
          <a:p>
            <a:pPr marL="171450" indent="-171450">
              <a:buFont typeface="Arial" panose="020B0604020202020204" pitchFamily="34" charset="0"/>
              <a:buChar char="•"/>
            </a:pPr>
            <a:r>
              <a:rPr lang="sv-SE" i="1" dirty="0"/>
              <a:t>Den återhämtning och de återhämtningsaktiviteter som jag gör, hjälper de mig verkligen till distans – släppa tankarna på det som stressar eller bekymrar?</a:t>
            </a:r>
          </a:p>
          <a:p>
            <a:pPr marL="171450" indent="-171450">
              <a:buFont typeface="Arial" panose="020B0604020202020204" pitchFamily="34" charset="0"/>
              <a:buChar char="•"/>
            </a:pPr>
            <a:r>
              <a:rPr lang="sv-SE" i="1" dirty="0"/>
              <a:t>Vilken återhämtning får mig slappnar jag av? </a:t>
            </a:r>
          </a:p>
          <a:p>
            <a:pPr marL="171450" indent="-171450">
              <a:buFont typeface="Arial" panose="020B0604020202020204" pitchFamily="34" charset="0"/>
              <a:buChar char="•"/>
            </a:pPr>
            <a:r>
              <a:rPr lang="sv-SE" i="1" dirty="0"/>
              <a:t>Bestämmer jag själv var, när och hur jag återhämtar mig?</a:t>
            </a:r>
          </a:p>
          <a:p>
            <a:pPr marL="171450" indent="-171450">
              <a:buFont typeface="Arial" panose="020B0604020202020204" pitchFamily="34" charset="0"/>
              <a:buChar char="•"/>
            </a:pPr>
            <a:r>
              <a:rPr lang="sv-SE" i="1" dirty="0"/>
              <a:t>Varierar jag olika typer/former av återhämtning?</a:t>
            </a:r>
          </a:p>
          <a:p>
            <a:br>
              <a:rPr lang="sv-SE" dirty="0"/>
            </a:br>
            <a:r>
              <a:rPr lang="sv-SE" dirty="0"/>
              <a:t>Att kombinera dessa faktorer kan göra stor skillnad – även med små medel."</a:t>
            </a:r>
          </a:p>
          <a:p>
            <a:pPr algn="l" fontAlgn="auto"/>
            <a:endParaRPr lang="sv-SE" b="0" i="0" dirty="0">
              <a:solidFill>
                <a:srgbClr val="1F1F1F"/>
              </a:solidFill>
              <a:effectLst/>
              <a:latin typeface="Arial" panose="020B0604020202020204" pitchFamily="34" charset="0"/>
            </a:endParaRP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23525D-A3B7-4D24-911E-42A8BAEF98C3}" type="slidenum">
              <a:rPr kumimoji="0" lang="sv-SE"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sv-SE"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152598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endParaRPr lang="sv-SE" dirty="0"/>
          </a:p>
          <a:p>
            <a:r>
              <a:rPr lang="sv-SE" dirty="0"/>
              <a:t>"En av de mest avgörande faktorerna för återhämtning är det som kallas </a:t>
            </a:r>
            <a:r>
              <a:rPr lang="sv-SE" b="1" dirty="0"/>
              <a:t>psykologisk distans</a:t>
            </a:r>
            <a:r>
              <a:rPr lang="sv-SE" dirty="0"/>
              <a:t>.</a:t>
            </a:r>
            <a:br>
              <a:rPr lang="sv-SE" dirty="0"/>
            </a:br>
            <a:endParaRPr lang="sv-SE" dirty="0"/>
          </a:p>
          <a:p>
            <a:r>
              <a:rPr lang="sv-SE" dirty="0"/>
              <a:t>Det handlar om att mentalt kunna koppla bort jobbet – eller andra stressfaktorer – under den lediga tiden. Och det är inte alltid så enkelt.</a:t>
            </a:r>
          </a:p>
          <a:p>
            <a:endParaRPr lang="sv-SE" dirty="0"/>
          </a:p>
          <a:p>
            <a:r>
              <a:rPr lang="sv-SE" dirty="0"/>
              <a:t>Det räcker inte att 'gå hem från jobbet'. Kroppen och hjärnan behöver också </a:t>
            </a:r>
            <a:r>
              <a:rPr lang="sv-SE" b="1" dirty="0"/>
              <a:t>få släppa taget</a:t>
            </a:r>
            <a:r>
              <a:rPr lang="sv-SE" dirty="0"/>
              <a:t> – annars fortsätter stresspåslaget att ligga kvar.</a:t>
            </a:r>
            <a:br>
              <a:rPr lang="sv-SE" dirty="0"/>
            </a:br>
            <a:endParaRPr lang="sv-SE" dirty="0"/>
          </a:p>
          <a:p>
            <a:r>
              <a:rPr lang="sv-SE" dirty="0"/>
              <a:t>Forskning visar att återhämtning uteblir om vi fortsätter älta, planera eller problemlösa kring arbetsuppgifter även när vi är lediga.</a:t>
            </a:r>
          </a:p>
          <a:p>
            <a:endParaRPr lang="sv-SE" dirty="0"/>
          </a:p>
          <a:p>
            <a:r>
              <a:rPr lang="sv-SE" dirty="0"/>
              <a:t>Ett första steg är att </a:t>
            </a:r>
            <a:r>
              <a:rPr lang="sv-SE" b="1" dirty="0"/>
              <a:t>avstå från att ägna sig åt saker som är starkt kopplade till jobb eller krav</a:t>
            </a:r>
            <a:r>
              <a:rPr lang="sv-SE" dirty="0"/>
              <a:t> – till exempel att svara på mejl eller fundera på det där som gick fel.</a:t>
            </a:r>
            <a:br>
              <a:rPr lang="sv-SE" dirty="0"/>
            </a:br>
            <a:endParaRPr lang="sv-SE" dirty="0"/>
          </a:p>
          <a:p>
            <a:r>
              <a:rPr lang="sv-SE" dirty="0"/>
              <a:t>Ett andra steg är att </a:t>
            </a:r>
            <a:r>
              <a:rPr lang="sv-SE" b="1" dirty="0"/>
              <a:t>aktivt göra något annat</a:t>
            </a:r>
            <a:r>
              <a:rPr lang="sv-SE" dirty="0"/>
              <a:t>. Att engagera sig i något som kräver närvaro och ger glädje – gärna något som helt fångar uppmärksamheten. Det kan vara träning, natur, matlagning, umgänge eller kanske en bok eller ett hantverk.</a:t>
            </a:r>
          </a:p>
          <a:p>
            <a:endParaRPr lang="sv-SE" dirty="0"/>
          </a:p>
          <a:p>
            <a:r>
              <a:rPr lang="sv-SE" dirty="0"/>
              <a:t>Målet är inte att fly från verkligheten – utan att ge hjärnan en paus från det som belastar. Och ibland är den pausen det bästa vi kan göra – både för hälsan, och för att orka prestera när vi är tillbaka."</a:t>
            </a:r>
          </a:p>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54</a:t>
            </a:fld>
            <a:endParaRPr lang="sv-SE"/>
          </a:p>
        </p:txBody>
      </p:sp>
    </p:spTree>
    <p:extLst>
      <p:ext uri="{BB962C8B-B14F-4D97-AF65-F5344CB8AC3E}">
        <p14:creationId xmlns:p14="http://schemas.microsoft.com/office/powerpoint/2010/main" val="42900155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endParaRPr lang="sv-SE" dirty="0"/>
          </a:p>
          <a:p>
            <a:r>
              <a:rPr lang="sv-SE" dirty="0"/>
              <a:t>"Fysisk aktivitet är ett av de mest effektiva sätten att återhämta sig – både mentalt och kroppsligt.</a:t>
            </a:r>
            <a:br>
              <a:rPr lang="sv-SE" dirty="0"/>
            </a:br>
            <a:endParaRPr lang="sv-SE" dirty="0"/>
          </a:p>
          <a:p>
            <a:r>
              <a:rPr lang="sv-SE" dirty="0"/>
              <a:t>Men tyvärr visar studier att det är just i fysiskt krävande yrken där många inte har tillräckligt god kondition för att orka på sikt.</a:t>
            </a:r>
          </a:p>
          <a:p>
            <a:endParaRPr lang="sv-SE" dirty="0"/>
          </a:p>
          <a:p>
            <a:r>
              <a:rPr lang="sv-SE" dirty="0"/>
              <a:t>Enligt forskning från GIH hade bara 25 till 50 procent tillräcklig kondition i mer fysiskt ansträngande yrken – som bygg, tillverkning och städ. Bland skrivbordsarbetare var det däremot hela 90 procent. Det här visar att </a:t>
            </a:r>
            <a:r>
              <a:rPr lang="sv-SE" b="1" dirty="0"/>
              <a:t>fysisk aktivitet inte alltid sker 'automatiskt' i ett fysiskt jobb</a:t>
            </a:r>
            <a:r>
              <a:rPr lang="sv-SE" dirty="0"/>
              <a:t> – och att återhämtningen behöver få plats även där.</a:t>
            </a:r>
          </a:p>
          <a:p>
            <a:endParaRPr lang="sv-SE" dirty="0"/>
          </a:p>
          <a:p>
            <a:r>
              <a:rPr lang="sv-SE" dirty="0"/>
              <a:t>Det fina är att det inte krävs stora förändringar. </a:t>
            </a:r>
            <a:r>
              <a:rPr lang="sv-SE" b="1" dirty="0"/>
              <a:t>Även enstaka tillfällen med fysisk aktivitet</a:t>
            </a:r>
            <a:r>
              <a:rPr lang="sv-SE" dirty="0"/>
              <a:t> kan ge omedelbara effekter på vårt välbefinnande. Det frigör ämnen i hjärnan som dämpar stress och stärker vårt psykiska mående – oavsett om man är frisk eller återhämtar sig från stressrelaterad ohälsa.</a:t>
            </a:r>
          </a:p>
          <a:p>
            <a:endParaRPr lang="sv-SE" dirty="0"/>
          </a:p>
          <a:p>
            <a:r>
              <a:rPr lang="sv-SE" dirty="0"/>
              <a:t>Dessutom ser vi tydliga kopplingar mellan fysisk aktivitet och </a:t>
            </a:r>
            <a:r>
              <a:rPr lang="sv-SE" b="1" dirty="0"/>
              <a:t>bättre sömnkvalitet</a:t>
            </a:r>
            <a:r>
              <a:rPr lang="sv-SE" dirty="0"/>
              <a:t>, även för dem som jobbar natt eller skift.</a:t>
            </a:r>
            <a:br>
              <a:rPr lang="sv-SE" dirty="0"/>
            </a:br>
            <a:r>
              <a:rPr lang="sv-SE" dirty="0"/>
              <a:t>Det ger bättre förutsättningar för återhämtning även under tuffa arbetsvillkor.</a:t>
            </a:r>
          </a:p>
          <a:p>
            <a:br>
              <a:rPr lang="sv-SE" dirty="0"/>
            </a:br>
            <a:r>
              <a:rPr lang="sv-SE" dirty="0"/>
              <a:t>Så vad är viktigt här? Att vi inte tänker att träning är något 'extra' – utan som en del av hur vi orkar, återhämtar och mår bra över tid. Det gäller inte minst i yrken där kroppen redan används mycket – för det är skillnad på belastning och återhämtande rörelse."</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55</a:t>
            </a:fld>
            <a:endParaRPr lang="sv-SE"/>
          </a:p>
        </p:txBody>
      </p:sp>
    </p:spTree>
    <p:extLst>
      <p:ext uri="{BB962C8B-B14F-4D97-AF65-F5344CB8AC3E}">
        <p14:creationId xmlns:p14="http://schemas.microsoft.com/office/powerpoint/2010/main" val="35143658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p>
          <a:p>
            <a:endParaRPr lang="sv-SE" dirty="0"/>
          </a:p>
          <a:p>
            <a:r>
              <a:rPr lang="sv-SE" dirty="0"/>
              <a:t>"Ibland tänker vi att fysisk aktivitet måste vara långt, svettigt eller avancerat – men det behöver det inte alls vara.</a:t>
            </a:r>
            <a:br>
              <a:rPr lang="sv-SE" dirty="0"/>
            </a:br>
            <a:endParaRPr lang="sv-SE" dirty="0"/>
          </a:p>
          <a:p>
            <a:r>
              <a:rPr lang="sv-SE" dirty="0"/>
              <a:t>Det viktiga är att vi rör på oss – regelbundet och gärna i små doser över dagen.</a:t>
            </a:r>
          </a:p>
          <a:p>
            <a:endParaRPr lang="sv-SE" dirty="0"/>
          </a:p>
          <a:p>
            <a:r>
              <a:rPr lang="sv-SE" dirty="0"/>
              <a:t>Här ser vi några konkreta exempel på </a:t>
            </a:r>
            <a:r>
              <a:rPr lang="sv-SE" b="1" dirty="0"/>
              <a:t>enkla rörelsepauser</a:t>
            </a:r>
            <a:r>
              <a:rPr lang="sv-SE" dirty="0"/>
              <a:t> som går att genomföra både i fysiska och stillasittande yrken:</a:t>
            </a:r>
          </a:p>
          <a:p>
            <a:pPr marL="171450" indent="-171450">
              <a:buFont typeface="Arial" panose="020B0604020202020204" pitchFamily="34" charset="0"/>
              <a:buChar char="•"/>
            </a:pPr>
            <a:r>
              <a:rPr lang="sv-SE" dirty="0"/>
              <a:t>En stunds stretching, några knäböj eller tåhävningar på jobbet – det behöver inte ta mer än 1–2 minuter.</a:t>
            </a:r>
          </a:p>
          <a:p>
            <a:pPr marL="171450" indent="-171450">
              <a:buFont typeface="Arial" panose="020B0604020202020204" pitchFamily="34" charset="0"/>
              <a:buChar char="•"/>
            </a:pPr>
            <a:r>
              <a:rPr lang="sv-SE" dirty="0"/>
              <a:t>Ett gångmöte utomhus kan både öka återhämtning och kreativitet.</a:t>
            </a:r>
          </a:p>
          <a:p>
            <a:pPr marL="171450" indent="-171450">
              <a:buFont typeface="Arial" panose="020B0604020202020204" pitchFamily="34" charset="0"/>
              <a:buChar char="•"/>
            </a:pPr>
            <a:r>
              <a:rPr lang="sv-SE" dirty="0"/>
              <a:t>Att växla mellan sittande och stående, eller olika typer av uppgifter, kan också göra stor skillnad.</a:t>
            </a:r>
          </a:p>
          <a:p>
            <a:pPr marL="171450" indent="-171450">
              <a:buFont typeface="Arial" panose="020B0604020202020204" pitchFamily="34" charset="0"/>
              <a:buChar char="•"/>
            </a:pPr>
            <a:r>
              <a:rPr lang="sv-SE" dirty="0"/>
              <a:t>Och så det klassiska: </a:t>
            </a:r>
            <a:r>
              <a:rPr lang="sv-SE" b="1" dirty="0"/>
              <a:t>ta trapporna när det går</a:t>
            </a:r>
            <a:r>
              <a:rPr lang="sv-SE" dirty="0"/>
              <a:t>.</a:t>
            </a:r>
          </a:p>
          <a:p>
            <a:endParaRPr lang="sv-SE" dirty="0"/>
          </a:p>
          <a:p>
            <a:r>
              <a:rPr lang="sv-SE" dirty="0"/>
              <a:t>Poängen är att hitta sätt som passar in i din vardag. Små justeringar som du faktiskt får till – det är de som ger effekt på riktigt.</a:t>
            </a:r>
          </a:p>
          <a:p>
            <a:endParaRPr lang="sv-SE" dirty="0"/>
          </a:p>
          <a:p>
            <a:r>
              <a:rPr lang="sv-SE" dirty="0"/>
              <a:t>Fundera gärna: Vilka rörelsevanor har du redan i dag – och vad skulle du kunna lägga till eller göra lite mer av?</a:t>
            </a:r>
          </a:p>
          <a:p>
            <a:endParaRPr lang="sv-SE" dirty="0"/>
          </a:p>
          <a:p>
            <a:r>
              <a:rPr lang="sv-SE" dirty="0"/>
              <a:t>Dela gärna med varandra – för vi lär oss ofta mest av de enkla tipsen vi själva har provat!"</a:t>
            </a:r>
          </a:p>
          <a:p>
            <a:endParaRPr lang="sv-SE" dirty="0"/>
          </a:p>
        </p:txBody>
      </p:sp>
      <p:sp>
        <p:nvSpPr>
          <p:cNvPr id="4" name="Platshållare för bildnummer 3"/>
          <p:cNvSpPr>
            <a:spLocks noGrp="1"/>
          </p:cNvSpPr>
          <p:nvPr>
            <p:ph type="sldNum" sz="quarter" idx="5"/>
          </p:nvPr>
        </p:nvSpPr>
        <p:spPr/>
        <p:txBody>
          <a:bodyPr/>
          <a:lstStyle/>
          <a:p>
            <a:fld id="{B4F17BED-F7C6-1644-B1A5-2DCF71883749}" type="slidenum">
              <a:rPr lang="sv-SE" smtClean="0"/>
              <a:pPr/>
              <a:t>56</a:t>
            </a:fld>
            <a:endParaRPr lang="sv-SE"/>
          </a:p>
        </p:txBody>
      </p:sp>
    </p:spTree>
    <p:extLst>
      <p:ext uri="{BB962C8B-B14F-4D97-AF65-F5344CB8AC3E}">
        <p14:creationId xmlns:p14="http://schemas.microsoft.com/office/powerpoint/2010/main" val="734434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Paus:</a:t>
            </a:r>
          </a:p>
          <a:p>
            <a:endParaRPr lang="sv-SE" dirty="0"/>
          </a:p>
          <a:p>
            <a:r>
              <a:rPr lang="sv-SE" dirty="0"/>
              <a:t>Förslag till pausövning:</a:t>
            </a:r>
          </a:p>
          <a:p>
            <a:endParaRPr lang="sv-SE" dirty="0"/>
          </a:p>
          <a:p>
            <a:pPr marL="171450" indent="-171450">
              <a:buFont typeface="Arial" panose="020B0604020202020204" pitchFamily="34" charset="0"/>
              <a:buChar char="•"/>
            </a:pPr>
            <a:r>
              <a:rPr lang="sv-SE" dirty="0"/>
              <a:t>Be en i publiken välja en siffra mellan 1-20.</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Be publiken ställa sig upp och göra lika många knäböj.</a:t>
            </a:r>
          </a:p>
        </p:txBody>
      </p:sp>
      <p:sp>
        <p:nvSpPr>
          <p:cNvPr id="4" name="Platshållare för bildnummer 3"/>
          <p:cNvSpPr>
            <a:spLocks noGrp="1"/>
          </p:cNvSpPr>
          <p:nvPr>
            <p:ph type="sldNum" sz="quarter" idx="5"/>
          </p:nvPr>
        </p:nvSpPr>
        <p:spPr/>
        <p:txBody>
          <a:bodyPr/>
          <a:lstStyle/>
          <a:p>
            <a:fld id="{7936B665-D09A-5B41-A787-B028D201904B}" type="slidenum">
              <a:rPr lang="sv-SE" smtClean="0"/>
              <a:t>57</a:t>
            </a:fld>
            <a:endParaRPr lang="sv-SE"/>
          </a:p>
        </p:txBody>
      </p:sp>
    </p:spTree>
    <p:extLst>
      <p:ext uri="{BB962C8B-B14F-4D97-AF65-F5344CB8AC3E}">
        <p14:creationId xmlns:p14="http://schemas.microsoft.com/office/powerpoint/2010/main" val="2019687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illustrerar den kraftiga ökningen av digital kommunikation vi har sett de senaste 20 åren. Här ser vi statistik över hur ofta vi dagligen använder e-post, sms, sociala medier och videomöten – och hur dessa former av kommunikation fortsätter att öka.</a:t>
            </a:r>
          </a:p>
          <a:p>
            <a:endParaRPr lang="sv-SE" dirty="0"/>
          </a:p>
          <a:p>
            <a:r>
              <a:rPr lang="sv-SE" dirty="0"/>
              <a:t>I början av 2000-talet var det främst e-post och sms som dominerade. Men med åren har nya kommunikationssätt tillkommit, och framför allt har användningen av </a:t>
            </a:r>
            <a:r>
              <a:rPr lang="sv-SE" b="1" dirty="0"/>
              <a:t>sociala medier och videomöten</a:t>
            </a:r>
            <a:r>
              <a:rPr lang="sv-SE" dirty="0"/>
              <a:t> skjutit i höjden – något som accelererade kraftigt i samband med pandemin 2020.</a:t>
            </a:r>
          </a:p>
          <a:p>
            <a:endParaRPr lang="sv-SE" dirty="0"/>
          </a:p>
          <a:p>
            <a:r>
              <a:rPr lang="sv-SE" dirty="0"/>
              <a:t>Det här speglar inte bara hur vårt sätt att kommunicera förändrats – utan också hur </a:t>
            </a:r>
            <a:r>
              <a:rPr lang="sv-SE" b="1" dirty="0"/>
              <a:t>arbetsmiljön</a:t>
            </a:r>
            <a:r>
              <a:rPr lang="sv-SE" dirty="0"/>
              <a:t> förändrats:</a:t>
            </a:r>
          </a:p>
          <a:p>
            <a:pPr marL="171450" indent="-171450">
              <a:buFont typeface="Arial" panose="020B0604020202020204" pitchFamily="34" charset="0"/>
              <a:buChar char="•"/>
            </a:pPr>
            <a:r>
              <a:rPr lang="sv-SE" dirty="0"/>
              <a:t>Vi är </a:t>
            </a:r>
            <a:r>
              <a:rPr lang="sv-SE" b="1" dirty="0"/>
              <a:t>ständigt uppkopplade</a:t>
            </a:r>
            <a:r>
              <a:rPr lang="sv-SE" dirty="0"/>
              <a:t>, tillgängliga och mottagliga för nya meddelanden.</a:t>
            </a:r>
          </a:p>
          <a:p>
            <a:pPr marL="171450" indent="-171450">
              <a:buFont typeface="Arial" panose="020B0604020202020204" pitchFamily="34" charset="0"/>
              <a:buChar char="•"/>
            </a:pPr>
            <a:r>
              <a:rPr lang="sv-SE" dirty="0"/>
              <a:t>Kommunikation sker i </a:t>
            </a:r>
            <a:r>
              <a:rPr lang="sv-SE" b="1" dirty="0"/>
              <a:t>allt fler kanaler samtidigt</a:t>
            </a:r>
            <a:r>
              <a:rPr lang="sv-SE" dirty="0"/>
              <a:t>, ofta utan tydliga gränser mellan arbete och privatliv.</a:t>
            </a:r>
          </a:p>
          <a:p>
            <a:pPr marL="171450" indent="-171450">
              <a:buFont typeface="Arial" panose="020B0604020202020204" pitchFamily="34" charset="0"/>
              <a:buChar char="•"/>
            </a:pPr>
            <a:r>
              <a:rPr lang="sv-SE" dirty="0"/>
              <a:t>Kraven på snabb respons, översikt över flera plattformar och ständig kognitiv växling har ökat.</a:t>
            </a:r>
          </a:p>
          <a:p>
            <a:endParaRPr lang="sv-SE" dirty="0"/>
          </a:p>
          <a:p>
            <a:r>
              <a:rPr lang="sv-SE" dirty="0"/>
              <a:t>I projektet </a:t>
            </a:r>
            <a:r>
              <a:rPr lang="sv-SE" i="1" dirty="0"/>
              <a:t>Hållbart arbetsliv – Balans i livet</a:t>
            </a:r>
            <a:r>
              <a:rPr lang="sv-SE" dirty="0"/>
              <a:t> diskuterar vi hur denna digitala kommunikationsmiljö påverkar </a:t>
            </a:r>
            <a:r>
              <a:rPr lang="sv-SE" b="1" dirty="0"/>
              <a:t>arbetsbelastning</a:t>
            </a:r>
            <a:r>
              <a:rPr lang="sv-SE" dirty="0"/>
              <a:t>, </a:t>
            </a:r>
            <a:r>
              <a:rPr lang="sv-SE" b="1" dirty="0"/>
              <a:t>tillgänglighet</a:t>
            </a:r>
            <a:r>
              <a:rPr lang="sv-SE" dirty="0"/>
              <a:t> och möjligheten till </a:t>
            </a:r>
            <a:r>
              <a:rPr lang="sv-SE" b="1" dirty="0"/>
              <a:t>återhämtning</a:t>
            </a:r>
            <a:r>
              <a:rPr lang="sv-SE" dirty="0"/>
              <a:t>.</a:t>
            </a:r>
          </a:p>
          <a:p>
            <a:endParaRPr lang="sv-SE" dirty="0"/>
          </a:p>
          <a:p>
            <a:r>
              <a:rPr lang="sv-SE" dirty="0"/>
              <a:t>Det väcker frågor som:</a:t>
            </a:r>
          </a:p>
          <a:p>
            <a:pPr marL="171450" indent="-171450">
              <a:buFont typeface="Arial" panose="020B0604020202020204" pitchFamily="34" charset="0"/>
              <a:buChar char="•"/>
            </a:pPr>
            <a:r>
              <a:rPr lang="sv-SE" dirty="0"/>
              <a:t>Hur påverkar denna kommunikationsintensitet vår mentala trötthet?</a:t>
            </a:r>
          </a:p>
          <a:p>
            <a:pPr marL="171450" indent="-171450">
              <a:buFont typeface="Arial" panose="020B0604020202020204" pitchFamily="34" charset="0"/>
              <a:buChar char="•"/>
            </a:pPr>
            <a:r>
              <a:rPr lang="sv-SE" dirty="0"/>
              <a:t>Vad händer med vår koncentration och våra pauser?</a:t>
            </a:r>
          </a:p>
          <a:p>
            <a:pPr marL="171450" indent="-171450">
              <a:buFont typeface="Arial" panose="020B0604020202020204" pitchFamily="34" charset="0"/>
              <a:buChar char="•"/>
            </a:pPr>
            <a:r>
              <a:rPr lang="sv-SE" dirty="0"/>
              <a:t>Har vi tydliga förväntningar och gränser kring digital tillgänglighet?"</a:t>
            </a:r>
          </a:p>
        </p:txBody>
      </p:sp>
      <p:sp>
        <p:nvSpPr>
          <p:cNvPr id="4" name="Platshållare för bildnummer 3"/>
          <p:cNvSpPr>
            <a:spLocks noGrp="1"/>
          </p:cNvSpPr>
          <p:nvPr>
            <p:ph type="sldNum" sz="quarter" idx="5"/>
          </p:nvPr>
        </p:nvSpPr>
        <p:spPr/>
        <p:txBody>
          <a:bodyPr/>
          <a:lstStyle/>
          <a:p>
            <a:fld id="{7936B665-D09A-5B41-A787-B028D201904B}" type="slidenum">
              <a:rPr lang="sv-SE" smtClean="0"/>
              <a:t>9</a:t>
            </a:fld>
            <a:endParaRPr lang="sv-SE"/>
          </a:p>
        </p:txBody>
      </p:sp>
    </p:spTree>
    <p:extLst>
      <p:ext uri="{BB962C8B-B14F-4D97-AF65-F5344CB8AC3E}">
        <p14:creationId xmlns:p14="http://schemas.microsoft.com/office/powerpoint/2010/main" val="40886973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endParaRPr lang="sv-SE" dirty="0"/>
          </a:p>
          <a:p>
            <a:r>
              <a:rPr lang="sv-SE" dirty="0"/>
              <a:t>"Sömn är vår mest grundläggande källa till återhämtning – men också något många av oss kämpar med.</a:t>
            </a:r>
          </a:p>
          <a:p>
            <a:endParaRPr lang="sv-SE" dirty="0"/>
          </a:p>
          <a:p>
            <a:r>
              <a:rPr lang="sv-SE" dirty="0"/>
              <a:t>Studier visar att mellan </a:t>
            </a:r>
            <a:r>
              <a:rPr lang="sv-SE" b="1" dirty="0"/>
              <a:t>10 och 30 procent</a:t>
            </a:r>
            <a:r>
              <a:rPr lang="sv-SE" dirty="0"/>
              <a:t> av befolkningen upplever sömnproblem i någon form. För de flesta handlar det om övergående eller milda besvär. Men ungefär </a:t>
            </a:r>
            <a:r>
              <a:rPr lang="sv-SE" b="1" dirty="0"/>
              <a:t>5 till 10 procent lider av kronisk </a:t>
            </a:r>
            <a:r>
              <a:rPr lang="sv-SE" b="1" dirty="0" err="1"/>
              <a:t>insomni</a:t>
            </a:r>
            <a:r>
              <a:rPr lang="sv-SE" dirty="0"/>
              <a:t>, alltså svåra och långvariga problem som påverkar både prestation och välmående i vardagen.</a:t>
            </a:r>
          </a:p>
          <a:p>
            <a:endParaRPr lang="sv-SE" dirty="0"/>
          </a:p>
          <a:p>
            <a:r>
              <a:rPr lang="sv-SE" dirty="0"/>
              <a:t>Det är många faktorer som påverkar sömnen:</a:t>
            </a:r>
          </a:p>
          <a:p>
            <a:pPr marL="171450" indent="-171450">
              <a:buFont typeface="Arial" panose="020B0604020202020204" pitchFamily="34" charset="0"/>
              <a:buChar char="•"/>
            </a:pPr>
            <a:r>
              <a:rPr lang="sv-SE" dirty="0"/>
              <a:t>Skiftarbete och oregelbundna tider,</a:t>
            </a:r>
          </a:p>
          <a:p>
            <a:pPr marL="171450" indent="-171450">
              <a:buFont typeface="Arial" panose="020B0604020202020204" pitchFamily="34" charset="0"/>
              <a:buChar char="•"/>
            </a:pPr>
            <a:r>
              <a:rPr lang="sv-SE" dirty="0"/>
              <a:t>Koffein, nikotin, skärmtid, kost, alkohol,</a:t>
            </a:r>
          </a:p>
          <a:p>
            <a:pPr marL="171450" indent="-171450">
              <a:buFont typeface="Arial" panose="020B0604020202020204" pitchFamily="34" charset="0"/>
              <a:buChar char="•"/>
            </a:pPr>
            <a:r>
              <a:rPr lang="sv-SE" dirty="0"/>
              <a:t>Ljus, ljud, temperatur, barns behov – ja, listan är lång.</a:t>
            </a:r>
          </a:p>
          <a:p>
            <a:endParaRPr lang="sv-SE" dirty="0"/>
          </a:p>
          <a:p>
            <a:r>
              <a:rPr lang="sv-SE" dirty="0"/>
              <a:t>För skiftarbetare vet vi från forskningen att det finns flera vägar till bättre återhämtning:</a:t>
            </a:r>
          </a:p>
          <a:p>
            <a:pPr marL="171450" indent="-171450">
              <a:buFont typeface="Arial" panose="020B0604020202020204" pitchFamily="34" charset="0"/>
              <a:buChar char="•"/>
            </a:pPr>
            <a:r>
              <a:rPr lang="sv-SE" b="1" dirty="0"/>
              <a:t>Utbildning och rådgivning</a:t>
            </a:r>
            <a:r>
              <a:rPr lang="sv-SE" dirty="0"/>
              <a:t> om sömnstrategier gör skillnad.</a:t>
            </a:r>
          </a:p>
          <a:p>
            <a:pPr marL="171450" indent="-171450">
              <a:buFont typeface="Arial" panose="020B0604020202020204" pitchFamily="34" charset="0"/>
              <a:buChar char="•"/>
            </a:pPr>
            <a:r>
              <a:rPr lang="sv-SE" b="1" dirty="0"/>
              <a:t>Kortare tupplurar och/eller kaffe</a:t>
            </a:r>
            <a:r>
              <a:rPr lang="sv-SE" dirty="0"/>
              <a:t> under nattskift kan minska trötthet och förbättra säkerheten.</a:t>
            </a:r>
          </a:p>
          <a:p>
            <a:pPr marL="171450" indent="-171450">
              <a:buFont typeface="Arial" panose="020B0604020202020204" pitchFamily="34" charset="0"/>
              <a:buChar char="•"/>
            </a:pPr>
            <a:r>
              <a:rPr lang="sv-SE" b="1" dirty="0"/>
              <a:t>Starkt ljus</a:t>
            </a:r>
            <a:r>
              <a:rPr lang="sv-SE" dirty="0"/>
              <a:t> på arbetsplatsen nattetid kan också hjälpa kroppens dygnsrytm.</a:t>
            </a:r>
          </a:p>
          <a:p>
            <a:endParaRPr lang="sv-SE" dirty="0"/>
          </a:p>
          <a:p>
            <a:r>
              <a:rPr lang="sv-SE" dirty="0"/>
              <a:t>En annan viktig pusselbit är </a:t>
            </a:r>
            <a:r>
              <a:rPr lang="sv-SE" b="1" dirty="0"/>
              <a:t>fysisk aktivitet</a:t>
            </a:r>
            <a:r>
              <a:rPr lang="sv-SE" dirty="0"/>
              <a:t>. Studier visar att regelbunden rörelse minskar sömnproblem – oavsett skiftschema. Det verkar till och med ha en skyddande effekt.</a:t>
            </a:r>
          </a:p>
          <a:p>
            <a:endParaRPr lang="sv-SE" dirty="0"/>
          </a:p>
          <a:p>
            <a:r>
              <a:rPr lang="sv-SE" dirty="0"/>
              <a:t>Så, när vi pratar om återhämtning och hållbart arbetsliv – glöm inte sömnen. Det är inte "bara vila" – det är aktiv reparation av kropp och hjärna."</a:t>
            </a:r>
          </a:p>
          <a:p>
            <a:endParaRPr lang="sv-SE" dirty="0"/>
          </a:p>
        </p:txBody>
      </p:sp>
      <p:sp>
        <p:nvSpPr>
          <p:cNvPr id="4" name="Platshållare för bildnummer 3"/>
          <p:cNvSpPr>
            <a:spLocks noGrp="1"/>
          </p:cNvSpPr>
          <p:nvPr>
            <p:ph type="sldNum" sz="quarter" idx="5"/>
          </p:nvPr>
        </p:nvSpPr>
        <p:spPr/>
        <p:txBody>
          <a:bodyPr/>
          <a:lstStyle/>
          <a:p>
            <a:fld id="{B4F17BED-F7C6-1644-B1A5-2DCF71883749}" type="slidenum">
              <a:rPr lang="sv-SE" smtClean="0"/>
              <a:pPr/>
              <a:t>58</a:t>
            </a:fld>
            <a:endParaRPr lang="sv-SE"/>
          </a:p>
        </p:txBody>
      </p:sp>
    </p:spTree>
    <p:extLst>
      <p:ext uri="{BB962C8B-B14F-4D97-AF65-F5344CB8AC3E}">
        <p14:creationId xmlns:p14="http://schemas.microsoft.com/office/powerpoint/2010/main" val="2991023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p>
          <a:p>
            <a:endParaRPr lang="sv-SE" dirty="0"/>
          </a:p>
          <a:p>
            <a:r>
              <a:rPr lang="sv-SE" dirty="0"/>
              <a:t>"Vi pratar ofta om sömn och pauser när det gäller återhämtning – men vi får inte glömma maten. Vad och när vi äter påverkar direkt vår ork, koncentration, återhämtning och till och med sömn.</a:t>
            </a:r>
          </a:p>
          <a:p>
            <a:endParaRPr lang="sv-SE" dirty="0"/>
          </a:p>
          <a:p>
            <a:r>
              <a:rPr lang="sv-SE" dirty="0"/>
              <a:t>Ett första och kanske viktigaste råd: </a:t>
            </a:r>
            <a:r>
              <a:rPr lang="sv-SE" b="1" dirty="0"/>
              <a:t>ät regelbundet</a:t>
            </a:r>
            <a:r>
              <a:rPr lang="sv-SE" dirty="0"/>
              <a:t> – gärna var tredje till fjärde timme – för att undvika blodsockersvängningar. Målet är att hålla en stabil energinivå genom hela dagen.</a:t>
            </a:r>
          </a:p>
          <a:p>
            <a:endParaRPr lang="sv-SE" dirty="0"/>
          </a:p>
          <a:p>
            <a:r>
              <a:rPr lang="sv-SE" dirty="0"/>
              <a:t>I varje måltid bör vi försöka kombinera:</a:t>
            </a:r>
          </a:p>
          <a:p>
            <a:pPr marL="171450" indent="-171450">
              <a:buFont typeface="Arial" panose="020B0604020202020204" pitchFamily="34" charset="0"/>
              <a:buChar char="•"/>
            </a:pPr>
            <a:r>
              <a:rPr lang="sv-SE" b="1" dirty="0"/>
              <a:t>Långsamma kolhydrater</a:t>
            </a:r>
            <a:r>
              <a:rPr lang="sv-SE" dirty="0"/>
              <a:t> som havregryn, baljväxter och fullkorn,</a:t>
            </a:r>
          </a:p>
          <a:p>
            <a:pPr marL="171450" indent="-171450">
              <a:buFont typeface="Arial" panose="020B0604020202020204" pitchFamily="34" charset="0"/>
              <a:buChar char="•"/>
            </a:pPr>
            <a:r>
              <a:rPr lang="sv-SE" b="1" dirty="0"/>
              <a:t>Protein</a:t>
            </a:r>
            <a:r>
              <a:rPr lang="sv-SE" dirty="0"/>
              <a:t> som ägg, fisk, kyckling eller baljväxter,</a:t>
            </a:r>
          </a:p>
          <a:p>
            <a:pPr marL="171450" indent="-171450">
              <a:buFont typeface="Arial" panose="020B0604020202020204" pitchFamily="34" charset="0"/>
              <a:buChar char="•"/>
            </a:pPr>
            <a:r>
              <a:rPr lang="sv-SE" dirty="0"/>
              <a:t>Och </a:t>
            </a:r>
            <a:r>
              <a:rPr lang="sv-SE" b="1" dirty="0"/>
              <a:t>hälsosamma fetter</a:t>
            </a:r>
            <a:r>
              <a:rPr lang="sv-SE" dirty="0"/>
              <a:t> som finns i nötter, frön och avokado.</a:t>
            </a:r>
          </a:p>
          <a:p>
            <a:endParaRPr lang="sv-SE" dirty="0"/>
          </a:p>
          <a:p>
            <a:r>
              <a:rPr lang="sv-SE" dirty="0"/>
              <a:t>Glöm inte vätskan. Redan en mild vätskebrist påverkar vår koncentration. Riktlinjen är minst 1,5–2 liter om dagen, särskilt om du rör dig mycket.</a:t>
            </a:r>
          </a:p>
          <a:p>
            <a:endParaRPr lang="sv-SE" dirty="0"/>
          </a:p>
          <a:p>
            <a:r>
              <a:rPr lang="sv-SE" dirty="0"/>
              <a:t>En annan nyckel är att </a:t>
            </a:r>
            <a:r>
              <a:rPr lang="sv-SE" b="1" dirty="0"/>
              <a:t>planera måltiderna</a:t>
            </a:r>
            <a:r>
              <a:rPr lang="sv-SE" dirty="0"/>
              <a:t> – särskilt om du jobbar skift:</a:t>
            </a:r>
          </a:p>
          <a:p>
            <a:pPr marL="171450" indent="-171450">
              <a:buFont typeface="Arial" panose="020B0604020202020204" pitchFamily="34" charset="0"/>
              <a:buChar char="•"/>
            </a:pPr>
            <a:r>
              <a:rPr lang="sv-SE" dirty="0"/>
              <a:t>Vid </a:t>
            </a:r>
            <a:r>
              <a:rPr lang="sv-SE" b="1" dirty="0"/>
              <a:t>nattarbete</a:t>
            </a:r>
            <a:r>
              <a:rPr lang="sv-SE" dirty="0"/>
              <a:t>: Ät lättare måltider under natten och undvik stora måltider efter midnatt – kroppen har svårare att bryta ner mat då.</a:t>
            </a:r>
          </a:p>
          <a:p>
            <a:pPr marL="171450" indent="-171450">
              <a:buFont typeface="Arial" panose="020B0604020202020204" pitchFamily="34" charset="0"/>
              <a:buChar char="•"/>
            </a:pPr>
            <a:r>
              <a:rPr lang="sv-SE" dirty="0"/>
              <a:t>Vid </a:t>
            </a:r>
            <a:r>
              <a:rPr lang="sv-SE" b="1" dirty="0"/>
              <a:t>kvälls- eller morgonskift</a:t>
            </a:r>
            <a:r>
              <a:rPr lang="sv-SE" dirty="0"/>
              <a:t>: Håll ett stabilt matmönster, ät lättare på kvällen och undvik för mycket koffein efter kl. 17.</a:t>
            </a:r>
          </a:p>
          <a:p>
            <a:endParaRPr lang="sv-SE" dirty="0"/>
          </a:p>
          <a:p>
            <a:r>
              <a:rPr lang="sv-SE" dirty="0"/>
              <a:t>På bilden ser ni två menyer – ett för dagtid och ett för skiftarbete – med exempel på hur man kan anpassa kosten för att stötta både energibalans, prestation och återhämtning.</a:t>
            </a:r>
          </a:p>
          <a:p>
            <a:endParaRPr lang="sv-SE" dirty="0"/>
          </a:p>
          <a:p>
            <a:r>
              <a:rPr lang="sv-SE" dirty="0"/>
              <a:t>Det handlar inte om perfektion, utan om att ge kroppen rätt bränsle – i rätt mängd, vid rätt tidpunkt. Det gör skillnad – inte bara för energin på jobbet, utan också för återhämtningen efteråt."</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59</a:t>
            </a:fld>
            <a:endParaRPr lang="sv-SE"/>
          </a:p>
        </p:txBody>
      </p:sp>
    </p:spTree>
    <p:extLst>
      <p:ext uri="{BB962C8B-B14F-4D97-AF65-F5344CB8AC3E}">
        <p14:creationId xmlns:p14="http://schemas.microsoft.com/office/powerpoint/2010/main" val="1992755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Talartext:</a:t>
            </a:r>
            <a:endParaRPr lang="sv-SE" dirty="0"/>
          </a:p>
          <a:p>
            <a:r>
              <a:rPr lang="sv-SE" dirty="0"/>
              <a:t>"Vi har hittills pratat mycket om vad vi själva kan göra för att skapa återhämtning – men minst lika viktigt är vilka organisatoriska förutsättningar som finns. Det här handlar alltså om </a:t>
            </a:r>
            <a:r>
              <a:rPr lang="sv-SE" b="1" dirty="0"/>
              <a:t>återhämtning som ett gemensamt ansvar</a:t>
            </a:r>
            <a:r>
              <a:rPr lang="sv-SE" dirty="0"/>
              <a:t> i arbetsmiljön.</a:t>
            </a:r>
          </a:p>
          <a:p>
            <a:endParaRPr lang="sv-SE" dirty="0"/>
          </a:p>
          <a:p>
            <a:r>
              <a:rPr lang="sv-SE" dirty="0"/>
              <a:t>✔ För det första: </a:t>
            </a:r>
            <a:r>
              <a:rPr lang="sv-SE" b="1" dirty="0"/>
              <a:t>Skapa förutsättningar för återhämtning</a:t>
            </a:r>
            <a:r>
              <a:rPr lang="sv-SE" dirty="0"/>
              <a:t>. Det innebär att faktiskt </a:t>
            </a:r>
            <a:r>
              <a:rPr lang="sv-SE" b="1" dirty="0"/>
              <a:t>respektera varandras behov av vila</a:t>
            </a:r>
            <a:r>
              <a:rPr lang="sv-SE" dirty="0"/>
              <a:t> – under lunch, raster, kvällar och helger. Det är lätt att kulturen i en organisation underminerar vilan, till exempel genom att det skickas mejl sent på kvällen eller planeras möten tätt utan pauser.</a:t>
            </a:r>
          </a:p>
          <a:p>
            <a:endParaRPr lang="sv-SE" dirty="0"/>
          </a:p>
          <a:p>
            <a:r>
              <a:rPr lang="sv-SE" dirty="0"/>
              <a:t>✔ En annan aspekt är att ha en </a:t>
            </a:r>
            <a:r>
              <a:rPr lang="sv-SE" b="1" dirty="0"/>
              <a:t>stödjande arbetsmiljö</a:t>
            </a:r>
            <a:r>
              <a:rPr lang="sv-SE" dirty="0"/>
              <a:t> – alltså både fysisk och organisatorisk. Det kan handla om att skapa lugna zoner eller tysta rum, men också om att planera så att arbetsbelastningen fördelas jämnt över året. Överlappande deadlines och fullbokade kalendrar är exempel på sådant som sliter i längden.</a:t>
            </a:r>
          </a:p>
          <a:p>
            <a:endParaRPr lang="sv-SE" dirty="0"/>
          </a:p>
          <a:p>
            <a:r>
              <a:rPr lang="sv-SE" dirty="0"/>
              <a:t>✔ Sen har vi vikten av </a:t>
            </a:r>
            <a:r>
              <a:rPr lang="sv-SE" b="1" dirty="0"/>
              <a:t>tydliga scheman och policyer</a:t>
            </a:r>
            <a:r>
              <a:rPr lang="sv-SE" dirty="0"/>
              <a:t>. Det kan låta tråkigt – men det är ofta just sådant som behövs för att skapa utrymme för återhämtning. Exempelvis: Hur tillgänglig förväntas man vara under ledig tid? Hur långa ska pauser vara? Tydlighet ger trygghet.</a:t>
            </a:r>
          </a:p>
          <a:p>
            <a:endParaRPr lang="sv-SE" dirty="0"/>
          </a:p>
          <a:p>
            <a:r>
              <a:rPr lang="sv-SE" dirty="0"/>
              <a:t>✔ Slutligen spelar </a:t>
            </a:r>
            <a:r>
              <a:rPr lang="sv-SE" b="1" dirty="0"/>
              <a:t>chefer och ledarskap en nyckelroll</a:t>
            </a:r>
            <a:r>
              <a:rPr lang="sv-SE" dirty="0"/>
              <a:t>. Chefer som själva visar att de tar pauser och prioriterar återhämtning – och som är öppna för att prata om belastning – bidrar till ett klimat där det är okej att säga till i tid. Men det kräver också att man identifierar </a:t>
            </a:r>
            <a:r>
              <a:rPr lang="sv-SE" b="1" dirty="0"/>
              <a:t>lokala utmaningar</a:t>
            </a:r>
            <a:r>
              <a:rPr lang="sv-SE" dirty="0"/>
              <a:t> och hittar lösningar tillsammans i sin egen arbetsgrupp.</a:t>
            </a:r>
          </a:p>
          <a:p>
            <a:endParaRPr lang="sv-SE" dirty="0"/>
          </a:p>
          <a:p>
            <a:r>
              <a:rPr lang="sv-SE" dirty="0"/>
              <a:t>💬 Så när vi pratar om återhämtning – låt oss bredda perspektivet. Det är inte bara en fråga om att 'gå ut och ta en promenad' – utan också om </a:t>
            </a:r>
            <a:r>
              <a:rPr lang="sv-SE" b="1" dirty="0"/>
              <a:t>hur vi organiserar arbetet tillsammans</a:t>
            </a:r>
            <a:r>
              <a:rPr lang="sv-SE" dirty="0"/>
              <a:t>."</a:t>
            </a:r>
          </a:p>
        </p:txBody>
      </p:sp>
      <p:sp>
        <p:nvSpPr>
          <p:cNvPr id="4" name="Platshållare för bildnummer 3"/>
          <p:cNvSpPr>
            <a:spLocks noGrp="1"/>
          </p:cNvSpPr>
          <p:nvPr>
            <p:ph type="sldNum" sz="quarter" idx="5"/>
          </p:nvPr>
        </p:nvSpPr>
        <p:spPr/>
        <p:txBody>
          <a:bodyPr/>
          <a:lstStyle/>
          <a:p>
            <a:fld id="{B4F17BED-F7C6-1644-B1A5-2DCF71883749}" type="slidenum">
              <a:rPr lang="sv-SE" smtClean="0"/>
              <a:pPr/>
              <a:t>60</a:t>
            </a:fld>
            <a:endParaRPr lang="sv-SE"/>
          </a:p>
        </p:txBody>
      </p:sp>
    </p:spTree>
    <p:extLst>
      <p:ext uri="{BB962C8B-B14F-4D97-AF65-F5344CB8AC3E}">
        <p14:creationId xmlns:p14="http://schemas.microsoft.com/office/powerpoint/2010/main" val="31457341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Diskussion:</a:t>
            </a:r>
            <a:br>
              <a:rPr lang="sv-SE" b="1" dirty="0"/>
            </a:br>
            <a:br>
              <a:rPr lang="sv-SE" b="1" dirty="0"/>
            </a:br>
            <a:r>
              <a:rPr lang="sv-SE" b="1" dirty="0"/>
              <a:t>Syfte: </a:t>
            </a:r>
            <a:r>
              <a:rPr lang="sv-SE" dirty="0"/>
              <a:t>Att skapa reflektion och dialog kring vad var och en kan göra för att prioritera återhämtning – och vilket stöd man behöver från andra.</a:t>
            </a:r>
          </a:p>
          <a:p>
            <a:endParaRPr lang="sv-SE" b="1" dirty="0"/>
          </a:p>
          <a:p>
            <a:r>
              <a:rPr lang="sv-SE" b="1" dirty="0"/>
              <a:t>Instruktion:</a:t>
            </a:r>
          </a:p>
          <a:p>
            <a:r>
              <a:rPr lang="sv-SE" b="1" dirty="0"/>
              <a:t>1. Individuell reflektion (5 minuter):</a:t>
            </a:r>
            <a:br>
              <a:rPr lang="sv-SE" dirty="0"/>
            </a:br>
            <a:r>
              <a:rPr lang="sv-SE" dirty="0"/>
              <a:t>Be deltagarna fundera enskilt utifrån sin egen situation:</a:t>
            </a:r>
          </a:p>
          <a:p>
            <a:pPr marL="171450" indent="-171450">
              <a:buFont typeface="Arial" panose="020B0604020202020204" pitchFamily="34" charset="0"/>
              <a:buChar char="•"/>
            </a:pPr>
            <a:r>
              <a:rPr lang="sv-SE" dirty="0"/>
              <a:t>Vad är det </a:t>
            </a:r>
            <a:r>
              <a:rPr lang="sv-SE" b="1" dirty="0"/>
              <a:t>enklaste du själv kan göra</a:t>
            </a:r>
            <a:r>
              <a:rPr lang="sv-SE" dirty="0"/>
              <a:t> för att prioritera återhämtning i ett krävande arbetsliv?</a:t>
            </a:r>
          </a:p>
          <a:p>
            <a:pPr marL="171450" indent="-171450">
              <a:buFont typeface="Arial" panose="020B0604020202020204" pitchFamily="34" charset="0"/>
              <a:buChar char="•"/>
            </a:pPr>
            <a:r>
              <a:rPr lang="sv-SE" dirty="0"/>
              <a:t>Vad behöver du för </a:t>
            </a:r>
            <a:r>
              <a:rPr lang="sv-SE" b="1" dirty="0"/>
              <a:t>stöd från arbetsgivaren eller kollegor</a:t>
            </a:r>
            <a:r>
              <a:rPr lang="sv-SE" dirty="0"/>
              <a:t> för att kunna återhämta dig?</a:t>
            </a:r>
          </a:p>
          <a:p>
            <a:r>
              <a:rPr lang="sv-SE" dirty="0"/>
              <a:t>Skriv ner svaren i </a:t>
            </a:r>
            <a:r>
              <a:rPr lang="sv-SE" b="1" dirty="0"/>
              <a:t>punktform</a:t>
            </a:r>
            <a:r>
              <a:rPr lang="sv-SE" dirty="0"/>
              <a:t>.</a:t>
            </a:r>
          </a:p>
          <a:p>
            <a:endParaRPr lang="sv-SE" b="1" dirty="0"/>
          </a:p>
          <a:p>
            <a:r>
              <a:rPr lang="sv-SE" b="1" dirty="0"/>
              <a:t>2. Gruppdiskussion (5–10 minuter):</a:t>
            </a:r>
            <a:br>
              <a:rPr lang="sv-SE" dirty="0"/>
            </a:br>
            <a:r>
              <a:rPr lang="sv-SE" dirty="0"/>
              <a:t>Låt deltagarna prata två och två eller i smågrupper:</a:t>
            </a:r>
          </a:p>
          <a:p>
            <a:pPr marL="171450" indent="-171450">
              <a:buFont typeface="Arial" panose="020B0604020202020204" pitchFamily="34" charset="0"/>
              <a:buChar char="•"/>
            </a:pPr>
            <a:r>
              <a:rPr lang="sv-SE" dirty="0"/>
              <a:t>Dela era reflektioner med varandra.</a:t>
            </a:r>
          </a:p>
          <a:p>
            <a:pPr marL="171450" indent="-171450">
              <a:buFont typeface="Arial" panose="020B0604020202020204" pitchFamily="34" charset="0"/>
              <a:buChar char="•"/>
            </a:pPr>
            <a:r>
              <a:rPr lang="sv-SE" dirty="0"/>
              <a:t>Lyft konkreta </a:t>
            </a:r>
            <a:r>
              <a:rPr lang="sv-SE" b="1" dirty="0"/>
              <a:t>små steg</a:t>
            </a:r>
            <a:r>
              <a:rPr lang="sv-SE" dirty="0"/>
              <a:t> som gör skillnad i vardagen.</a:t>
            </a:r>
          </a:p>
          <a:p>
            <a:pPr marL="171450" indent="-171450">
              <a:buFont typeface="Arial" panose="020B0604020202020204" pitchFamily="34" charset="0"/>
              <a:buChar char="•"/>
            </a:pPr>
            <a:r>
              <a:rPr lang="sv-SE" dirty="0"/>
              <a:t>Diskutera vilket </a:t>
            </a:r>
            <a:r>
              <a:rPr lang="sv-SE" b="1" dirty="0"/>
              <a:t>stöd som faktiskt fungerar</a:t>
            </a:r>
            <a:r>
              <a:rPr lang="sv-SE" dirty="0"/>
              <a:t> i praktiken.</a:t>
            </a:r>
          </a:p>
          <a:p>
            <a:endParaRPr lang="sv-SE" b="1" dirty="0"/>
          </a:p>
          <a:p>
            <a:r>
              <a:rPr lang="sv-SE" b="1" dirty="0"/>
              <a:t>3. Gemensam uppsamling (valfritt):</a:t>
            </a:r>
            <a:br>
              <a:rPr lang="sv-SE" dirty="0"/>
            </a:br>
            <a:r>
              <a:rPr lang="sv-SE" dirty="0"/>
              <a:t>Fråga i helgrupp:</a:t>
            </a:r>
          </a:p>
          <a:p>
            <a:pPr marL="171450" indent="-171450">
              <a:buFont typeface="Arial" panose="020B0604020202020204" pitchFamily="34" charset="0"/>
              <a:buChar char="•"/>
            </a:pPr>
            <a:r>
              <a:rPr lang="sv-SE" dirty="0"/>
              <a:t>Vad lyftes som enkla åtgärder?</a:t>
            </a:r>
          </a:p>
          <a:p>
            <a:pPr marL="171450" indent="-171450">
              <a:buFont typeface="Arial" panose="020B0604020202020204" pitchFamily="34" charset="0"/>
              <a:buChar char="•"/>
            </a:pPr>
            <a:r>
              <a:rPr lang="sv-SE" dirty="0"/>
              <a:t>Vad kan vi som arbetsplats göra </a:t>
            </a:r>
            <a:r>
              <a:rPr lang="sv-SE" b="1" dirty="0"/>
              <a:t>mer av</a:t>
            </a:r>
            <a:r>
              <a:rPr lang="sv-SE" dirty="0"/>
              <a:t> för att stötta varandra i att skapa balans?</a:t>
            </a:r>
          </a:p>
          <a:p>
            <a:pPr marL="171450" indent="-171450">
              <a:buFont typeface="Arial" panose="020B0604020202020204" pitchFamily="34" charset="0"/>
              <a:buChar char="•"/>
            </a:pPr>
            <a:endParaRPr lang="sv-SE" dirty="0"/>
          </a:p>
          <a:p>
            <a:r>
              <a:rPr lang="sv-SE" b="1" dirty="0"/>
              <a:t>Tips till utbildare:</a:t>
            </a:r>
            <a:endParaRPr lang="sv-SE" dirty="0"/>
          </a:p>
          <a:p>
            <a:r>
              <a:rPr lang="sv-SE" dirty="0"/>
              <a:t>"Små förändringar i vardagen kan ha stor betydelse. Målet är inte att lösa allt – utan att hitta nästa steg, och att prata om det."</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9022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Instruktion – Tipspromenad: Rätta svar och vinnare</a:t>
            </a:r>
          </a:p>
          <a:p>
            <a:endParaRPr lang="sv-SE" b="1" dirty="0"/>
          </a:p>
          <a:p>
            <a:pPr>
              <a:buFont typeface="+mj-lt"/>
              <a:buAutoNum type="arabicPeriod"/>
            </a:pPr>
            <a:r>
              <a:rPr lang="sv-SE" b="1" dirty="0"/>
              <a:t>Gå igenom rätta svaren</a:t>
            </a:r>
            <a:br>
              <a:rPr lang="sv-SE" dirty="0"/>
            </a:br>
            <a:r>
              <a:rPr lang="sv-SE" dirty="0"/>
              <a:t>Visa bilden med rätta svar (de är markerade i </a:t>
            </a:r>
            <a:r>
              <a:rPr lang="sv-SE" b="1" dirty="0"/>
              <a:t>rött</a:t>
            </a:r>
            <a:r>
              <a:rPr lang="sv-SE" dirty="0"/>
              <a:t>). Läs gärna upp frågorna och diskutera kort kring några av dem om tid finns.</a:t>
            </a:r>
          </a:p>
          <a:p>
            <a:pPr>
              <a:buFont typeface="+mj-lt"/>
              <a:buAutoNum type="arabicPeriod"/>
            </a:pPr>
            <a:endParaRPr lang="sv-SE" b="1" dirty="0"/>
          </a:p>
          <a:p>
            <a:pPr>
              <a:buFont typeface="+mj-lt"/>
              <a:buAutoNum type="arabicPeriod"/>
            </a:pPr>
            <a:r>
              <a:rPr lang="sv-SE" b="1" dirty="0"/>
              <a:t>Räkna poängen</a:t>
            </a:r>
            <a:br>
              <a:rPr lang="sv-SE" dirty="0"/>
            </a:br>
            <a:r>
              <a:rPr lang="sv-SE" dirty="0"/>
              <a:t>Be deltagarna räkna hur många rätt de hade. Det finns totalt </a:t>
            </a:r>
            <a:r>
              <a:rPr lang="sv-SE" b="1" dirty="0"/>
              <a:t>9 frågor</a:t>
            </a:r>
            <a:r>
              <a:rPr lang="sv-SE" dirty="0"/>
              <a:t> – dvs. max 9 poäng.</a:t>
            </a:r>
          </a:p>
          <a:p>
            <a:pPr>
              <a:buFont typeface="+mj-lt"/>
              <a:buAutoNum type="arabicPeriod"/>
            </a:pPr>
            <a:endParaRPr lang="sv-SE" b="1" dirty="0"/>
          </a:p>
          <a:p>
            <a:pPr>
              <a:buFont typeface="+mj-lt"/>
              <a:buAutoNum type="arabicPeriod"/>
            </a:pPr>
            <a:r>
              <a:rPr lang="sv-SE" b="1" dirty="0"/>
              <a:t>Utslagning – sortera resultat</a:t>
            </a:r>
            <a:br>
              <a:rPr lang="sv-SE" dirty="0"/>
            </a:br>
            <a:r>
              <a:rPr lang="sv-SE" dirty="0"/>
              <a:t>Be deltagarna räcka upp handen eller markera om de hade </a:t>
            </a:r>
            <a:r>
              <a:rPr lang="sv-SE" b="1" dirty="0"/>
              <a:t>8 rätt eller fler</a:t>
            </a:r>
            <a:r>
              <a:rPr lang="sv-SE" dirty="0"/>
              <a:t>. Dessa går vidare till eventuell utlottning.</a:t>
            </a:r>
          </a:p>
          <a:p>
            <a:pPr>
              <a:buFont typeface="+mj-lt"/>
              <a:buAutoNum type="arabicPeriod"/>
            </a:pPr>
            <a:endParaRPr lang="sv-SE" b="1" dirty="0"/>
          </a:p>
          <a:p>
            <a:pPr>
              <a:buFont typeface="+mj-lt"/>
              <a:buAutoNum type="arabicPeriod"/>
            </a:pPr>
            <a:r>
              <a:rPr lang="sv-SE" b="1" dirty="0"/>
              <a:t>Dra en vinnare</a:t>
            </a:r>
            <a:br>
              <a:rPr lang="sv-SE" dirty="0"/>
            </a:br>
            <a:r>
              <a:rPr lang="sv-SE" dirty="0"/>
              <a:t>Bland dem som hade 8 poäng eller mer:</a:t>
            </a:r>
            <a:br>
              <a:rPr lang="sv-SE" dirty="0"/>
            </a:br>
            <a:endParaRPr lang="sv-SE" dirty="0"/>
          </a:p>
          <a:p>
            <a:pPr>
              <a:buFont typeface="+mj-lt"/>
              <a:buAutoNum type="arabicPeriod"/>
            </a:pPr>
            <a:r>
              <a:rPr lang="sv-SE" dirty="0"/>
              <a:t> </a:t>
            </a:r>
            <a:r>
              <a:rPr lang="sv-SE" b="1" dirty="0"/>
              <a:t>Dra en slumpmässig svarstalong</a:t>
            </a:r>
            <a:r>
              <a:rPr lang="sv-SE" dirty="0"/>
              <a:t> eller använd ett hjul/applikation om ni vill göra det digitalt.</a:t>
            </a:r>
          </a:p>
          <a:p>
            <a:pPr>
              <a:buFont typeface="+mj-lt"/>
              <a:buAutoNum type="arabicPeriod"/>
            </a:pPr>
            <a:endParaRPr lang="sv-SE" dirty="0"/>
          </a:p>
          <a:p>
            <a:pPr>
              <a:buFont typeface="+mj-lt"/>
              <a:buAutoNum type="arabicPeriod"/>
            </a:pPr>
            <a:r>
              <a:rPr lang="sv-SE" dirty="0"/>
              <a:t>Grattis till vinnaren – och tack till alla som deltog! Om det passar så delar ut ett pris till vinnaren.</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82141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Instruktion – Reflektion och summering</a:t>
            </a:r>
          </a:p>
          <a:p>
            <a:endParaRPr lang="sv-SE" b="1" dirty="0"/>
          </a:p>
          <a:p>
            <a:r>
              <a:rPr lang="sv-SE" b="1" dirty="0"/>
              <a:t>Syfte:</a:t>
            </a:r>
            <a:br>
              <a:rPr lang="sv-SE" dirty="0"/>
            </a:br>
            <a:r>
              <a:rPr lang="sv-SE" dirty="0"/>
              <a:t>Att hjälpa deltagarna att reflektera över vad de lärt sig och hur de konkret kan använda kunskapen i sin vardag.</a:t>
            </a:r>
          </a:p>
          <a:p>
            <a:endParaRPr lang="sv-SE" b="1" dirty="0"/>
          </a:p>
          <a:p>
            <a:r>
              <a:rPr lang="sv-SE" b="1" dirty="0"/>
              <a:t>Individuell reflektion (5 minuter):</a:t>
            </a:r>
          </a:p>
          <a:p>
            <a:r>
              <a:rPr lang="sv-SE" dirty="0"/>
              <a:t>Be deltagarna fundera och skriva ner sina svar i punktform:</a:t>
            </a:r>
          </a:p>
          <a:p>
            <a:pPr marL="171450" indent="-171450">
              <a:buFont typeface="Arial" panose="020B0604020202020204" pitchFamily="34" charset="0"/>
              <a:buChar char="•"/>
            </a:pPr>
            <a:r>
              <a:rPr lang="sv-SE" dirty="0"/>
              <a:t>Vad har du lärt dig och vad tar du med dig?</a:t>
            </a:r>
          </a:p>
          <a:p>
            <a:pPr marL="171450" indent="-171450">
              <a:buFont typeface="Arial" panose="020B0604020202020204" pitchFamily="34" charset="0"/>
              <a:buChar char="•"/>
            </a:pPr>
            <a:r>
              <a:rPr lang="sv-SE" dirty="0"/>
              <a:t>Hur kan du använda kunskapen för att förbättra något i din vardag?</a:t>
            </a:r>
          </a:p>
          <a:p>
            <a:pPr marL="171450" indent="-171450">
              <a:buFont typeface="Arial" panose="020B0604020202020204" pitchFamily="34" charset="0"/>
              <a:buChar char="•"/>
            </a:pPr>
            <a:r>
              <a:rPr lang="sv-SE" dirty="0"/>
              <a:t>Utifrån det du lärt dig:</a:t>
            </a:r>
          </a:p>
          <a:p>
            <a:pPr marL="628650" lvl="1" indent="-171450">
              <a:buFont typeface="Arial" panose="020B0604020202020204" pitchFamily="34" charset="0"/>
              <a:buChar char="•"/>
            </a:pPr>
            <a:r>
              <a:rPr lang="sv-SE" dirty="0"/>
              <a:t>Vad ska du </a:t>
            </a:r>
            <a:r>
              <a:rPr lang="sv-SE" b="1" dirty="0"/>
              <a:t>sluta med</a:t>
            </a:r>
            <a:r>
              <a:rPr lang="sv-SE" dirty="0"/>
              <a:t>?</a:t>
            </a:r>
          </a:p>
          <a:p>
            <a:pPr marL="628650" lvl="1" indent="-171450">
              <a:buFont typeface="Arial" panose="020B0604020202020204" pitchFamily="34" charset="0"/>
              <a:buChar char="•"/>
            </a:pPr>
            <a:r>
              <a:rPr lang="sv-SE" dirty="0"/>
              <a:t>Vad ska du </a:t>
            </a:r>
            <a:r>
              <a:rPr lang="sv-SE" b="1" dirty="0"/>
              <a:t>fortsätta med</a:t>
            </a:r>
            <a:r>
              <a:rPr lang="sv-SE" dirty="0"/>
              <a:t>?</a:t>
            </a:r>
          </a:p>
          <a:p>
            <a:pPr marL="628650" lvl="1" indent="-171450">
              <a:buFont typeface="Arial" panose="020B0604020202020204" pitchFamily="34" charset="0"/>
              <a:buChar char="•"/>
            </a:pPr>
            <a:r>
              <a:rPr lang="sv-SE" dirty="0"/>
              <a:t>Vad ska du </a:t>
            </a:r>
            <a:r>
              <a:rPr lang="sv-SE" b="1" dirty="0"/>
              <a:t>börja med</a:t>
            </a:r>
            <a:r>
              <a:rPr lang="sv-SE" dirty="0"/>
              <a:t>?</a:t>
            </a:r>
          </a:p>
          <a:p>
            <a:endParaRPr lang="sv-SE" b="0" dirty="0"/>
          </a:p>
          <a:p>
            <a:r>
              <a:rPr lang="sv-SE" b="1" dirty="0"/>
              <a:t>Diskussion i par eller mindre grupper (5–10 minuter):</a:t>
            </a:r>
          </a:p>
          <a:p>
            <a:r>
              <a:rPr lang="sv-SE" dirty="0"/>
              <a:t>Låt deltagarna dela sina tankar med en kollega eller i en liten grupp:</a:t>
            </a:r>
          </a:p>
          <a:p>
            <a:pPr marL="171450" indent="-171450">
              <a:buFont typeface="Arial" panose="020B0604020202020204" pitchFamily="34" charset="0"/>
              <a:buChar char="•"/>
            </a:pPr>
            <a:r>
              <a:rPr lang="sv-SE" dirty="0"/>
              <a:t>Vad är viktigast att ta med sig från den här dagen?</a:t>
            </a:r>
          </a:p>
          <a:p>
            <a:pPr marL="171450" indent="-171450">
              <a:buFont typeface="Arial" panose="020B0604020202020204" pitchFamily="34" charset="0"/>
              <a:buChar char="•"/>
            </a:pPr>
            <a:r>
              <a:rPr lang="sv-SE" dirty="0"/>
              <a:t>Vilka konkreta förändringar vill du testa framöver?</a:t>
            </a:r>
          </a:p>
          <a:p>
            <a:pPr marL="171450" indent="-171450">
              <a:buFont typeface="Arial" panose="020B0604020202020204" pitchFamily="34" charset="0"/>
              <a:buChar char="•"/>
            </a:pPr>
            <a:endParaRPr lang="sv-SE" dirty="0"/>
          </a:p>
          <a:p>
            <a:r>
              <a:rPr lang="sv-SE" b="1" dirty="0"/>
              <a:t>Gemensam uppsamling (valfritt):</a:t>
            </a:r>
          </a:p>
          <a:p>
            <a:r>
              <a:rPr lang="sv-SE" dirty="0"/>
              <a:t>Be några frivilliga dela exempel i helgrupp:</a:t>
            </a:r>
          </a:p>
          <a:p>
            <a:pPr marL="171450" indent="-171450">
              <a:buFont typeface="Arial" panose="020B0604020202020204" pitchFamily="34" charset="0"/>
              <a:buChar char="•"/>
            </a:pPr>
            <a:r>
              <a:rPr lang="sv-SE" dirty="0"/>
              <a:t>Vad lyftes som värdefullt?</a:t>
            </a:r>
          </a:p>
          <a:p>
            <a:pPr marL="171450" indent="-171450">
              <a:buFont typeface="Arial" panose="020B0604020202020204" pitchFamily="34" charset="0"/>
              <a:buChar char="•"/>
            </a:pPr>
            <a:r>
              <a:rPr lang="sv-SE" dirty="0"/>
              <a:t>Några insikter eller beslut man vill skicka med till andra?</a:t>
            </a:r>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EFC75-9A23-9E42-9235-FFA2B745804D}"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7977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dirty="0"/>
              <a:t>Den här bilden sammanfattar några av de mest framträdande förändringarna i dagens arbetsliv – förändringar som påverkar både </a:t>
            </a:r>
            <a:r>
              <a:rPr lang="sv-SE" b="1" dirty="0"/>
              <a:t>hur vi arbetar</a:t>
            </a:r>
            <a:r>
              <a:rPr lang="sv-SE" dirty="0"/>
              <a:t> och </a:t>
            </a:r>
            <a:r>
              <a:rPr lang="sv-SE" b="1" dirty="0"/>
              <a:t>vad som krävs av oss</a:t>
            </a:r>
            <a:r>
              <a:rPr lang="sv-SE" dirty="0"/>
              <a:t> som medarbetare och ledare.</a:t>
            </a:r>
          </a:p>
          <a:p>
            <a:endParaRPr lang="sv-SE" dirty="0"/>
          </a:p>
          <a:p>
            <a:pPr marL="171450" indent="-171450">
              <a:buFont typeface="Arial" panose="020B0604020202020204" pitchFamily="34" charset="0"/>
              <a:buChar char="•"/>
            </a:pPr>
            <a:r>
              <a:rPr lang="sv-SE" dirty="0"/>
              <a:t>För det första: </a:t>
            </a:r>
            <a:r>
              <a:rPr lang="sv-SE" b="1" dirty="0"/>
              <a:t>snabba förändringar och ökad komplexitet</a:t>
            </a:r>
            <a:r>
              <a:rPr lang="sv-SE" dirty="0"/>
              <a:t>. Vi förväntas idag anpassa oss snabbt, hantera oförutsedda händelser, fatta beslut under osäkerhet och hålla oss ständigt uppdaterade. Det kräver både </a:t>
            </a:r>
            <a:r>
              <a:rPr lang="sv-SE" dirty="0" err="1"/>
              <a:t>resiliens</a:t>
            </a:r>
            <a:r>
              <a:rPr lang="sv-SE" dirty="0"/>
              <a:t>, kreativitet och kontinuerlig kompetensutveckling.</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Samtidigt har </a:t>
            </a:r>
            <a:r>
              <a:rPr lang="sv-SE" b="1" dirty="0"/>
              <a:t>balansen mellan arbete och fritid</a:t>
            </a:r>
            <a:r>
              <a:rPr lang="sv-SE" dirty="0"/>
              <a:t> blivit en nyckelfråga. Forskning visar att många idag värderar flexibilitet och arbetslivsbalans högre än höga löner – och att detta också är kopplat till minskad sjukfrånvaro och ökad produktivitet.</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Informationsbearbetning</a:t>
            </a:r>
            <a:r>
              <a:rPr lang="sv-SE" dirty="0"/>
              <a:t> är en särskild utmaning. Antalet beslut, mejl, avbrott och datamängder vi hanterar dagligen har ökat kraftigt – vilket belastar våra kognitiva funktioner. Därför blir återhämtning inte bara en hälsofråga, utan också en prestationsfaktor.</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Ett flexibelt arbetsliv kräver också </a:t>
            </a:r>
            <a:r>
              <a:rPr lang="sv-SE" b="1" dirty="0"/>
              <a:t>självledarskap</a:t>
            </a:r>
            <a:r>
              <a:rPr lang="sv-SE" dirty="0"/>
              <a:t> – att vi själva prioriterar, strukturerar och sätter gränser. Men samtidigt visar studier att detta måste balanseras med </a:t>
            </a:r>
            <a:r>
              <a:rPr lang="sv-SE" b="1" dirty="0"/>
              <a:t>tydligt och närvarande ledarskap</a:t>
            </a:r>
            <a:r>
              <a:rPr lang="sv-SE" dirty="0"/>
              <a:t>. Det är alltså inte 'antingen–eller', utan 'både–och’.</a:t>
            </a:r>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1" dirty="0"/>
              <a:t>Distansarbete</a:t>
            </a:r>
            <a:r>
              <a:rPr lang="sv-SE" dirty="0"/>
              <a:t> och hybridformer har blivit vardag – och kräver nya förmågor i att kommunicera, skapa tillit och återhämta sig trots gränsupplösningen mellan arbete och hem.</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Slutligen: </a:t>
            </a:r>
            <a:r>
              <a:rPr lang="sv-SE" b="1" dirty="0"/>
              <a:t>lärande och utveckling</a:t>
            </a:r>
            <a:r>
              <a:rPr lang="sv-SE" dirty="0"/>
              <a:t> är inte längre något som sker vid sidan av jobbet – utan är en del av arbetet i sig. Att lära sig nytt, anpassa sig och utvecklas i takt med förändrade krav är i dag en grundförutsättning för ett hållbart arbetsliv.</a:t>
            </a:r>
          </a:p>
          <a:p>
            <a:endParaRPr lang="sv-SE" dirty="0"/>
          </a:p>
          <a:p>
            <a:r>
              <a:rPr lang="sv-SE" dirty="0"/>
              <a:t>Citatet från Stefan </a:t>
            </a:r>
            <a:r>
              <a:rPr lang="sv-SE" dirty="0" err="1"/>
              <a:t>Tengblad</a:t>
            </a:r>
            <a:r>
              <a:rPr lang="sv-SE" dirty="0"/>
              <a:t> fångar den här balansen: Vi behöver både </a:t>
            </a:r>
            <a:r>
              <a:rPr lang="sv-SE" b="1" dirty="0"/>
              <a:t>aktivt självledarskap</a:t>
            </a:r>
            <a:r>
              <a:rPr lang="sv-SE" dirty="0"/>
              <a:t> och </a:t>
            </a:r>
            <a:r>
              <a:rPr lang="sv-SE" b="1" dirty="0"/>
              <a:t>stöttande ledarskap</a:t>
            </a:r>
            <a:r>
              <a:rPr lang="sv-SE" dirty="0"/>
              <a:t> för att klara arbetslivets krav – och samtidigt bibehålla vår </a:t>
            </a:r>
            <a:r>
              <a:rPr lang="sv-SE" b="1" dirty="0"/>
              <a:t>hälsa, balans och engagemang</a:t>
            </a:r>
            <a:r>
              <a:rPr lang="sv-SE" dirty="0"/>
              <a:t>."</a:t>
            </a:r>
          </a:p>
          <a:p>
            <a:endParaRPr lang="sv-SE" dirty="0"/>
          </a:p>
        </p:txBody>
      </p:sp>
      <p:sp>
        <p:nvSpPr>
          <p:cNvPr id="4" name="Platshållare för bildnummer 3"/>
          <p:cNvSpPr>
            <a:spLocks noGrp="1"/>
          </p:cNvSpPr>
          <p:nvPr>
            <p:ph type="sldNum" sz="quarter" idx="5"/>
          </p:nvPr>
        </p:nvSpPr>
        <p:spPr/>
        <p:txBody>
          <a:bodyPr/>
          <a:lstStyle/>
          <a:p>
            <a:fld id="{7936B665-D09A-5B41-A787-B028D201904B}" type="slidenum">
              <a:rPr lang="sv-SE" smtClean="0"/>
              <a:t>10</a:t>
            </a:fld>
            <a:endParaRPr lang="sv-SE"/>
          </a:p>
        </p:txBody>
      </p:sp>
    </p:spTree>
    <p:extLst>
      <p:ext uri="{BB962C8B-B14F-4D97-AF65-F5344CB8AC3E}">
        <p14:creationId xmlns:p14="http://schemas.microsoft.com/office/powerpoint/2010/main" val="1743194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Paus:</a:t>
            </a:r>
          </a:p>
          <a:p>
            <a:endParaRPr lang="sv-SE" dirty="0"/>
          </a:p>
          <a:p>
            <a:r>
              <a:rPr lang="sv-SE" dirty="0"/>
              <a:t>Förslag till pausövning:</a:t>
            </a:r>
          </a:p>
          <a:p>
            <a:endParaRPr lang="sv-SE" dirty="0"/>
          </a:p>
          <a:p>
            <a:pPr marL="171450" indent="-171450">
              <a:buFont typeface="Arial" panose="020B0604020202020204" pitchFamily="34" charset="0"/>
              <a:buChar char="•"/>
            </a:pPr>
            <a:r>
              <a:rPr lang="sv-SE" dirty="0"/>
              <a:t>Be en i publiken välja en siffra mellan 1-20.</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dirty="0"/>
              <a:t>Be publiken ställa sig upp och göra lika många knäböj.</a:t>
            </a:r>
          </a:p>
        </p:txBody>
      </p:sp>
      <p:sp>
        <p:nvSpPr>
          <p:cNvPr id="4" name="Platshållare för bildnummer 3"/>
          <p:cNvSpPr>
            <a:spLocks noGrp="1"/>
          </p:cNvSpPr>
          <p:nvPr>
            <p:ph type="sldNum" sz="quarter" idx="5"/>
          </p:nvPr>
        </p:nvSpPr>
        <p:spPr/>
        <p:txBody>
          <a:bodyPr/>
          <a:lstStyle/>
          <a:p>
            <a:fld id="{7936B665-D09A-5B41-A787-B028D201904B}" type="slidenum">
              <a:rPr lang="sv-SE" smtClean="0"/>
              <a:t>11</a:t>
            </a:fld>
            <a:endParaRPr lang="sv-SE"/>
          </a:p>
        </p:txBody>
      </p:sp>
    </p:spTree>
    <p:extLst>
      <p:ext uri="{BB962C8B-B14F-4D97-AF65-F5344CB8AC3E}">
        <p14:creationId xmlns:p14="http://schemas.microsoft.com/office/powerpoint/2010/main" val="3503561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12</a:t>
            </a:fld>
            <a:endParaRPr lang="sv-SE"/>
          </a:p>
        </p:txBody>
      </p:sp>
    </p:spTree>
    <p:extLst>
      <p:ext uri="{BB962C8B-B14F-4D97-AF65-F5344CB8AC3E}">
        <p14:creationId xmlns:p14="http://schemas.microsoft.com/office/powerpoint/2010/main" val="595394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Talartext:</a:t>
            </a:r>
            <a:endParaRPr lang="sv-SE" dirty="0"/>
          </a:p>
          <a:p>
            <a:r>
              <a:rPr lang="sv-SE" i="0" dirty="0"/>
              <a:t>Här ser vi en viktig definition från psykolog och forskare Mats Eklöf, som fångar kärnan i vad vi menar med arbetsbelastning: 'Arbetsbelastning är allt det som förbrukar psykiska och fysiologiska resurser i arbetet och skapar ett återhämtningsbehov.’</a:t>
            </a:r>
          </a:p>
          <a:p>
            <a:endParaRPr lang="sv-SE" dirty="0"/>
          </a:p>
          <a:p>
            <a:r>
              <a:rPr lang="sv-SE" dirty="0"/>
              <a:t>Det innebär att arbetsbelastning inte bara handlar om antalet uppgifter eller hur mycket som står i kalendern – utan om </a:t>
            </a:r>
            <a:r>
              <a:rPr lang="sv-SE" b="1" dirty="0"/>
              <a:t>vad vi behöver hantera</a:t>
            </a:r>
            <a:r>
              <a:rPr lang="sv-SE" dirty="0"/>
              <a:t> för att kunna göra vårt jobb. Det inkluderar fysiska moment, kognitiva krav, sociala relationer, deadlines, tekniska hinder, ansvar, tidspress och otydlighet.</a:t>
            </a:r>
          </a:p>
          <a:p>
            <a:endParaRPr lang="sv-SE" dirty="0"/>
          </a:p>
          <a:p>
            <a:r>
              <a:rPr lang="sv-SE" dirty="0"/>
              <a:t>I forskningen talar man om att </a:t>
            </a:r>
            <a:r>
              <a:rPr lang="sv-SE" b="1" dirty="0"/>
              <a:t>krav</a:t>
            </a:r>
            <a:r>
              <a:rPr lang="sv-SE" dirty="0"/>
              <a:t> kan vara:</a:t>
            </a:r>
          </a:p>
          <a:p>
            <a:pPr marL="171450" indent="-171450">
              <a:buFont typeface="Arial" panose="020B0604020202020204" pitchFamily="34" charset="0"/>
              <a:buChar char="•"/>
            </a:pPr>
            <a:r>
              <a:rPr lang="sv-SE" dirty="0"/>
              <a:t>Fysiska (tunga lyft, ergonomiska utmaningar)</a:t>
            </a:r>
          </a:p>
          <a:p>
            <a:pPr marL="171450" indent="-171450">
              <a:buFont typeface="Arial" panose="020B0604020202020204" pitchFamily="34" charset="0"/>
              <a:buChar char="•"/>
            </a:pPr>
            <a:r>
              <a:rPr lang="sv-SE" dirty="0"/>
              <a:t>Psykiska (koncentration, beslutsfattande, multitasking)</a:t>
            </a:r>
          </a:p>
          <a:p>
            <a:pPr marL="171450" indent="-171450">
              <a:buFont typeface="Arial" panose="020B0604020202020204" pitchFamily="34" charset="0"/>
              <a:buChar char="•"/>
            </a:pPr>
            <a:r>
              <a:rPr lang="sv-SE" dirty="0"/>
              <a:t>Sociala (samarbete, konflikthantering, bemötande)</a:t>
            </a:r>
          </a:p>
          <a:p>
            <a:pPr marL="171450" indent="-171450">
              <a:buFont typeface="Arial" panose="020B0604020202020204" pitchFamily="34" charset="0"/>
              <a:buChar char="•"/>
            </a:pPr>
            <a:r>
              <a:rPr lang="sv-SE" dirty="0"/>
              <a:t>Organisatoriska (målkonflikter, oklara roller, omorganisationer)</a:t>
            </a:r>
          </a:p>
          <a:p>
            <a:pPr marL="171450" indent="-171450">
              <a:buFont typeface="Arial" panose="020B0604020202020204" pitchFamily="34" charset="0"/>
              <a:buChar char="•"/>
            </a:pPr>
            <a:endParaRPr lang="sv-SE" dirty="0"/>
          </a:p>
          <a:p>
            <a:r>
              <a:rPr lang="sv-SE" dirty="0"/>
              <a:t>När vi hanterar dessa krav förbrukar vi våra resurser – alltså vår energi, vårt fokus, vår emotionella kapacitet. Och då uppstår ett naturligt behov av </a:t>
            </a:r>
            <a:r>
              <a:rPr lang="sv-SE" b="1" dirty="0"/>
              <a:t>återhämtning</a:t>
            </a:r>
            <a:r>
              <a:rPr lang="sv-SE" dirty="0"/>
              <a:t>.</a:t>
            </a:r>
          </a:p>
          <a:p>
            <a:r>
              <a:rPr lang="sv-SE" dirty="0"/>
              <a:t>En </a:t>
            </a:r>
            <a:r>
              <a:rPr lang="sv-SE" b="1" dirty="0"/>
              <a:t>rimlig arbetsbelastning</a:t>
            </a:r>
            <a:r>
              <a:rPr lang="sv-SE" dirty="0"/>
              <a:t> innebär att det finns </a:t>
            </a:r>
            <a:r>
              <a:rPr lang="sv-SE" b="1" dirty="0"/>
              <a:t>balans mellan krav och resurser</a:t>
            </a:r>
            <a:r>
              <a:rPr lang="sv-SE" dirty="0"/>
              <a:t>, och att vi har förutsättningar att göra ett bra jobb </a:t>
            </a:r>
            <a:r>
              <a:rPr lang="sv-SE" b="1" dirty="0"/>
              <a:t>utan att ta slut</a:t>
            </a:r>
            <a:r>
              <a:rPr lang="sv-SE" dirty="0"/>
              <a:t>."</a:t>
            </a:r>
          </a:p>
          <a:p>
            <a:endParaRPr lang="sv-SE" dirty="0"/>
          </a:p>
        </p:txBody>
      </p:sp>
      <p:sp>
        <p:nvSpPr>
          <p:cNvPr id="4" name="Platshållare för bildnummer 3"/>
          <p:cNvSpPr>
            <a:spLocks noGrp="1"/>
          </p:cNvSpPr>
          <p:nvPr>
            <p:ph type="sldNum" sz="quarter" idx="5"/>
          </p:nvPr>
        </p:nvSpPr>
        <p:spPr/>
        <p:txBody>
          <a:bodyPr/>
          <a:lstStyle/>
          <a:p>
            <a:fld id="{BB351E4B-64A2-984F-AEFB-02253F9BCF50}" type="slidenum">
              <a:rPr lang="sv-SE" smtClean="0"/>
              <a:t>13</a:t>
            </a:fld>
            <a:endParaRPr lang="sv-SE"/>
          </a:p>
        </p:txBody>
      </p:sp>
    </p:spTree>
    <p:extLst>
      <p:ext uri="{BB962C8B-B14F-4D97-AF65-F5344CB8AC3E}">
        <p14:creationId xmlns:p14="http://schemas.microsoft.com/office/powerpoint/2010/main" val="748325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E3103CB-C02D-35A8-BD3A-15EA96FF263B}"/>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6AE1505D-ADEF-9FE8-44F4-EC466D3107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49C1B6F6-FA9D-C6C2-A4A2-C33D3D2248FB}"/>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CF21D541-1DF6-D7FD-A956-DA47BC3DF37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12B0257-F4B4-CFC2-D184-DFCA9E2A61EB}"/>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3541537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ED7CDA7-AC13-AF0E-E6EA-B0C97237815B}"/>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D088B410-D4BE-DF09-65FD-AA30C34D82DA}"/>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9B2B36D5-495F-4FF0-CDE2-5FB7332B7A55}"/>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DFEC5659-2E1D-6E8B-49FC-BC1E3AD3A9D0}"/>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007DB2B-92D8-E94D-A6EA-9D7F237202B0}"/>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2856721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ADFE0C75-147D-C3D8-38C5-25B1406A1D90}"/>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3C36E5D8-E004-B5C2-CC16-87F8FCE7F33E}"/>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836E4FB5-3E68-5185-8A7E-1300ED852E47}"/>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88521FA5-2CA9-F5EC-C248-263C8C2617B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750BB6B-E6CC-9202-C050-30FA1094B2AE}"/>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864862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defTabSz="1219170"/>
            <a:fld id="{B44F8736-6446-4E0A-AAD9-E76F1D14132D}" type="datetime1">
              <a:rPr lang="en-US" smtClean="0">
                <a:solidFill>
                  <a:srgbClr val="363534"/>
                </a:solidFill>
              </a:rPr>
              <a:t>8/24/25</a:t>
            </a:fld>
            <a:endParaRPr lang="fi-FI">
              <a:solidFill>
                <a:srgbClr val="363534"/>
              </a:solidFill>
            </a:endParaRPr>
          </a:p>
        </p:txBody>
      </p:sp>
      <p:sp>
        <p:nvSpPr>
          <p:cNvPr id="4" name="Footer Placeholder 3"/>
          <p:cNvSpPr>
            <a:spLocks noGrp="1"/>
          </p:cNvSpPr>
          <p:nvPr>
            <p:ph type="ftr" sz="quarter" idx="11"/>
          </p:nvPr>
        </p:nvSpPr>
        <p:spPr/>
        <p:txBody>
          <a:bodyPr/>
          <a:lstStyle/>
          <a:p>
            <a:pPr defTabSz="1219170"/>
            <a:endParaRPr lang="fi-FI">
              <a:solidFill>
                <a:srgbClr val="363534"/>
              </a:solidFill>
            </a:endParaRPr>
          </a:p>
        </p:txBody>
      </p:sp>
      <p:sp>
        <p:nvSpPr>
          <p:cNvPr id="5" name="Slide Number Placeholder 4"/>
          <p:cNvSpPr>
            <a:spLocks noGrp="1"/>
          </p:cNvSpPr>
          <p:nvPr>
            <p:ph type="sldNum" sz="quarter" idx="12"/>
          </p:nvPr>
        </p:nvSpPr>
        <p:spPr/>
        <p:txBody>
          <a:bodyPr/>
          <a:lstStyle/>
          <a:p>
            <a:pPr defTabSz="1219170"/>
            <a:fld id="{49A25110-65A2-4B67-BF3F-8D6D3162EF46}" type="slidenum">
              <a:rPr lang="fi-FI" smtClean="0">
                <a:solidFill>
                  <a:srgbClr val="363534"/>
                </a:solidFill>
              </a:rPr>
              <a:pPr defTabSz="1219170"/>
              <a:t>‹#›</a:t>
            </a:fld>
            <a:endParaRPr lang="fi-FI">
              <a:solidFill>
                <a:srgbClr val="363534"/>
              </a:solidFill>
            </a:endParaRPr>
          </a:p>
        </p:txBody>
      </p:sp>
      <p:sp>
        <p:nvSpPr>
          <p:cNvPr id="7" name="Table Placeholder 6"/>
          <p:cNvSpPr>
            <a:spLocks noGrp="1"/>
          </p:cNvSpPr>
          <p:nvPr>
            <p:ph type="tbl" sz="quarter" idx="13"/>
          </p:nvPr>
        </p:nvSpPr>
        <p:spPr>
          <a:xfrm>
            <a:off x="766763" y="692151"/>
            <a:ext cx="10658475" cy="5257800"/>
          </a:xfrm>
        </p:spPr>
        <p:txBody>
          <a:bodyPr/>
          <a:lstStyle>
            <a:lvl1pPr marL="0" indent="0">
              <a:buFontTx/>
              <a:buNone/>
              <a:defRPr sz="1000"/>
            </a:lvl1pPr>
          </a:lstStyle>
          <a:p>
            <a:r>
              <a:rPr lang="en-US"/>
              <a:t>Click icon to add table</a:t>
            </a:r>
            <a:endParaRPr lang="fi-FI"/>
          </a:p>
        </p:txBody>
      </p:sp>
      <p:sp>
        <p:nvSpPr>
          <p:cNvPr id="6" name="Text Placeholder 7"/>
          <p:cNvSpPr>
            <a:spLocks noGrp="1"/>
          </p:cNvSpPr>
          <p:nvPr>
            <p:ph type="body" sz="quarter" idx="14"/>
          </p:nvPr>
        </p:nvSpPr>
        <p:spPr>
          <a:xfrm>
            <a:off x="334964" y="260349"/>
            <a:ext cx="11522075" cy="184667"/>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42859370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gress / quot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7BAFCE9-2058-4A67-ABB3-D3F6F25E3C1C}" type="datetime1">
              <a:rPr lang="en-GB" smtClean="0"/>
              <a:t>24/08/2025</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9" name="Text Placeholder 8"/>
          <p:cNvSpPr>
            <a:spLocks noGrp="1"/>
          </p:cNvSpPr>
          <p:nvPr>
            <p:ph type="body" sz="quarter" idx="13"/>
          </p:nvPr>
        </p:nvSpPr>
        <p:spPr>
          <a:xfrm>
            <a:off x="766763" y="692150"/>
            <a:ext cx="10658475" cy="5257800"/>
          </a:xfrm>
        </p:spPr>
        <p:txBody>
          <a:bodyPr/>
          <a:lstStyle>
            <a:lvl1pPr marL="0" indent="0" algn="l">
              <a:spcBef>
                <a:spcPts val="0"/>
              </a:spcBef>
              <a:buFontTx/>
              <a:buNone/>
              <a:defRPr sz="4000"/>
            </a:lvl1pPr>
            <a:lvl2pPr marL="0" indent="0" algn="l">
              <a:spcBef>
                <a:spcPts val="0"/>
              </a:spcBef>
              <a:buFontTx/>
              <a:buNone/>
              <a:defRPr sz="4000"/>
            </a:lvl2pPr>
            <a:lvl3pPr marL="0" indent="0" algn="l">
              <a:spcBef>
                <a:spcPts val="0"/>
              </a:spcBef>
              <a:buFontTx/>
              <a:buNone/>
              <a:defRPr sz="4000"/>
            </a:lvl3pPr>
            <a:lvl4pPr marL="0" indent="0" algn="l">
              <a:spcBef>
                <a:spcPts val="0"/>
              </a:spcBef>
              <a:buFontTx/>
              <a:buNone/>
              <a:defRPr sz="4000"/>
            </a:lvl4pPr>
            <a:lvl5pPr marL="0" indent="0" algn="l">
              <a:spcBef>
                <a:spcPts val="0"/>
              </a:spcBef>
              <a:buFontTx/>
              <a:buNone/>
              <a:defRPr sz="4000"/>
            </a:lvl5pPr>
            <a:lvl6pPr marL="0" indent="0" algn="l">
              <a:spcBef>
                <a:spcPts val="0"/>
              </a:spcBef>
              <a:buFontTx/>
              <a:buNone/>
              <a:defRPr sz="4000"/>
            </a:lvl6pPr>
            <a:lvl7pPr marL="0" indent="0" algn="l">
              <a:spcBef>
                <a:spcPts val="0"/>
              </a:spcBef>
              <a:buFontTx/>
              <a:buNone/>
              <a:defRPr sz="4000"/>
            </a:lvl7pPr>
            <a:lvl8pPr marL="0" indent="0" algn="l">
              <a:spcBef>
                <a:spcPts val="0"/>
              </a:spcBef>
              <a:buFontTx/>
              <a:buNone/>
              <a:defRPr sz="4000"/>
            </a:lvl8pPr>
            <a:lvl9pPr marL="0" indent="0" algn="l">
              <a:spcBef>
                <a:spcPts val="0"/>
              </a:spcBef>
              <a:buFontTx/>
              <a:buNone/>
              <a:defRPr sz="4000"/>
            </a:lvl9pPr>
          </a:lstStyle>
          <a:p>
            <a:pPr lvl="0"/>
            <a:r>
              <a:rPr lang="sv-SE"/>
              <a:t>Klicka här för att ändra format på bakgrundstexten</a:t>
            </a:r>
          </a:p>
        </p:txBody>
      </p:sp>
    </p:spTree>
    <p:extLst>
      <p:ext uri="{BB962C8B-B14F-4D97-AF65-F5344CB8AC3E}">
        <p14:creationId xmlns:p14="http://schemas.microsoft.com/office/powerpoint/2010/main" val="26472736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2" y="1773238"/>
            <a:ext cx="10658475" cy="4176712"/>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fi-FI"/>
          </a:p>
        </p:txBody>
      </p:sp>
      <p:sp>
        <p:nvSpPr>
          <p:cNvPr id="4" name="Date Placeholder 3"/>
          <p:cNvSpPr>
            <a:spLocks noGrp="1"/>
          </p:cNvSpPr>
          <p:nvPr>
            <p:ph type="dt" sz="half" idx="10"/>
          </p:nvPr>
        </p:nvSpPr>
        <p:spPr/>
        <p:txBody>
          <a:bodyPr/>
          <a:lstStyle/>
          <a:p>
            <a:fld id="{17BAFCE9-2058-4A67-ABB3-D3F6F25E3C1C}" type="datetime1">
              <a:rPr lang="en-GB" smtClean="0"/>
              <a:t>24/08/2025</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7" name="Title 6"/>
          <p:cNvSpPr>
            <a:spLocks noGrp="1"/>
          </p:cNvSpPr>
          <p:nvPr>
            <p:ph type="title"/>
          </p:nvPr>
        </p:nvSpPr>
        <p:spPr/>
        <p:txBody>
          <a:bodyPr/>
          <a:lstStyle/>
          <a:p>
            <a:r>
              <a:rPr lang="sv-SE"/>
              <a:t>Klicka här för att ändra mall för rubrikformat</a:t>
            </a:r>
            <a:endParaRPr lang="fi-FI"/>
          </a:p>
        </p:txBody>
      </p:sp>
      <p:sp>
        <p:nvSpPr>
          <p:cNvPr id="8" name="Text Placeholder 7"/>
          <p:cNvSpPr>
            <a:spLocks noGrp="1"/>
          </p:cNvSpPr>
          <p:nvPr>
            <p:ph type="body" sz="quarter" idx="13"/>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sv-SE"/>
              <a:t>Klicka här för att ändra format på bakgrundstexten</a:t>
            </a:r>
          </a:p>
        </p:txBody>
      </p:sp>
    </p:spTree>
    <p:extLst>
      <p:ext uri="{BB962C8B-B14F-4D97-AF65-F5344CB8AC3E}">
        <p14:creationId xmlns:p14="http://schemas.microsoft.com/office/powerpoint/2010/main" val="20306050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16F1CD9-B4B5-82A0-E926-FC51FDEADD87}"/>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E2FE48DF-1F6D-B22F-84D3-6293625B0814}"/>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0ACBF22-A7EA-0C5C-A605-EEEED14B5760}"/>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E913B08D-5998-6B08-7024-A39B7C7DD20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DCAFA4F-5C6D-61B0-9D0A-5126A8263B30}"/>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1548824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96449DB-02B7-50ED-CA1A-4CD433526D5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29F70A70-1948-4E5B-828E-AC94BA5811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F2FF6050-D13F-94FA-0287-BBE3BF5B3ED2}"/>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4FB88B5A-A4D2-D6C1-CA2C-2136D5E62A3B}"/>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1995D13-0AB3-150C-379F-5F6B1B3997F6}"/>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391275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8163F8F-E6DC-6519-C6E7-4EF23D6CC777}"/>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A5D0C8A3-540A-D5E1-0903-6F0B6911B24E}"/>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6A005DFD-AF71-2D4E-4DD7-9293BF7AD467}"/>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D06D26C8-300A-FCD8-530B-8AE54448EC5A}"/>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6" name="Platshållare för sidfot 5">
            <a:extLst>
              <a:ext uri="{FF2B5EF4-FFF2-40B4-BE49-F238E27FC236}">
                <a16:creationId xmlns:a16="http://schemas.microsoft.com/office/drawing/2014/main" id="{DF2B07D5-3756-672E-7BC6-957AEA85E02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E5F55C19-69D8-E45A-F858-B188ED98D70B}"/>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2937297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8A51FF3-9046-BA67-4C3E-134E0B0AFD54}"/>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E656411A-DBB1-14BE-70B0-F87BC37B12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5ADE64D1-64F4-BFB9-0037-0C38E5DD4D93}"/>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60EFF859-52BF-F779-5DF9-F6A3F8E275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FCADD1D4-1134-76A4-9081-2F1E02BC5798}"/>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27C652CC-47B4-2D93-E841-E51560E0CA62}"/>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8" name="Platshållare för sidfot 7">
            <a:extLst>
              <a:ext uri="{FF2B5EF4-FFF2-40B4-BE49-F238E27FC236}">
                <a16:creationId xmlns:a16="http://schemas.microsoft.com/office/drawing/2014/main" id="{5F8FD5F6-603D-C87D-144B-C6A118A72C3A}"/>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ABD809D1-7C34-1C03-E177-B605FAD405F3}"/>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3570795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BB61DE6-E621-B29D-37C6-8201BC5E682A}"/>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B30117A0-749A-11E0-E691-8ABFF2A8AB4B}"/>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4" name="Platshållare för sidfot 3">
            <a:extLst>
              <a:ext uri="{FF2B5EF4-FFF2-40B4-BE49-F238E27FC236}">
                <a16:creationId xmlns:a16="http://schemas.microsoft.com/office/drawing/2014/main" id="{804AF8D3-3154-B7E9-02C9-A8D63DF87294}"/>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FF1B31BC-E272-9751-98C3-E303B02945F0}"/>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306818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7958D996-1BBB-DD2B-7998-DDEC2C2103AD}"/>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3" name="Platshållare för sidfot 2">
            <a:extLst>
              <a:ext uri="{FF2B5EF4-FFF2-40B4-BE49-F238E27FC236}">
                <a16:creationId xmlns:a16="http://schemas.microsoft.com/office/drawing/2014/main" id="{AF293742-C0FA-A98E-A87E-07EAA2A64C9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EE530077-B1AE-82CE-C65C-FF89DECA04E2}"/>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2375420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DB8643B-E15E-3597-DBCD-1926C681A636}"/>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A186F925-8BAD-55C9-82F0-EE4E28328E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2372D22B-4FEE-6DB8-95FE-0F1431CC55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D086C2F3-4A24-E9CA-D47A-B70126C2189F}"/>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6" name="Platshållare för sidfot 5">
            <a:extLst>
              <a:ext uri="{FF2B5EF4-FFF2-40B4-BE49-F238E27FC236}">
                <a16:creationId xmlns:a16="http://schemas.microsoft.com/office/drawing/2014/main" id="{AB1A0CC7-0952-F74C-EEC2-C4FF1D4CF78D}"/>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C259ABAB-215E-1386-F658-3D6550A72F4F}"/>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1453378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4F75A68-5415-86B6-F4C6-B427F279DBBB}"/>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40711131-1E96-6836-2260-0337C6316C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1ABE68E2-348D-BE21-9F14-9AA905F10A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143AAA0A-B199-5C83-B3E6-6843A1DD850E}"/>
              </a:ext>
            </a:extLst>
          </p:cNvPr>
          <p:cNvSpPr>
            <a:spLocks noGrp="1"/>
          </p:cNvSpPr>
          <p:nvPr>
            <p:ph type="dt" sz="half" idx="10"/>
          </p:nvPr>
        </p:nvSpPr>
        <p:spPr/>
        <p:txBody>
          <a:bodyPr/>
          <a:lstStyle/>
          <a:p>
            <a:fld id="{51C87930-A088-FE45-91F3-576A8887908C}" type="datetimeFigureOut">
              <a:rPr lang="sv-SE" smtClean="0"/>
              <a:t>2025-08-24</a:t>
            </a:fld>
            <a:endParaRPr lang="sv-SE"/>
          </a:p>
        </p:txBody>
      </p:sp>
      <p:sp>
        <p:nvSpPr>
          <p:cNvPr id="6" name="Platshållare för sidfot 5">
            <a:extLst>
              <a:ext uri="{FF2B5EF4-FFF2-40B4-BE49-F238E27FC236}">
                <a16:creationId xmlns:a16="http://schemas.microsoft.com/office/drawing/2014/main" id="{ECD91148-8896-A6D4-9B15-4754DF42A29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2154943-0F35-6FC1-CAE1-E72F1B6B8B94}"/>
              </a:ext>
            </a:extLst>
          </p:cNvPr>
          <p:cNvSpPr>
            <a:spLocks noGrp="1"/>
          </p:cNvSpPr>
          <p:nvPr>
            <p:ph type="sldNum" sz="quarter" idx="12"/>
          </p:nvPr>
        </p:nvSpPr>
        <p:spPr/>
        <p:txBody>
          <a:bodyPr/>
          <a:lstStyle/>
          <a:p>
            <a:fld id="{B84A05F8-D053-F14B-B15D-6CF9C3B4DCBB}" type="slidenum">
              <a:rPr lang="sv-SE" smtClean="0"/>
              <a:t>‹#›</a:t>
            </a:fld>
            <a:endParaRPr lang="sv-SE"/>
          </a:p>
        </p:txBody>
      </p:sp>
    </p:spTree>
    <p:extLst>
      <p:ext uri="{BB962C8B-B14F-4D97-AF65-F5344CB8AC3E}">
        <p14:creationId xmlns:p14="http://schemas.microsoft.com/office/powerpoint/2010/main" val="3479690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BD9E77ED-8641-70A7-0E56-AB12AF2DBD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B076672-23A5-2A74-6896-4DC278320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F1BBF79-4B2A-18BB-E689-8D7242F75D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1C87930-A088-FE45-91F3-576A8887908C}" type="datetimeFigureOut">
              <a:rPr lang="sv-SE" smtClean="0"/>
              <a:t>2025-08-24</a:t>
            </a:fld>
            <a:endParaRPr lang="sv-SE"/>
          </a:p>
        </p:txBody>
      </p:sp>
      <p:sp>
        <p:nvSpPr>
          <p:cNvPr id="5" name="Platshållare för sidfot 4">
            <a:extLst>
              <a:ext uri="{FF2B5EF4-FFF2-40B4-BE49-F238E27FC236}">
                <a16:creationId xmlns:a16="http://schemas.microsoft.com/office/drawing/2014/main" id="{E8F1D629-8164-AA3F-0D79-7C6789D657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v-SE"/>
          </a:p>
        </p:txBody>
      </p:sp>
      <p:sp>
        <p:nvSpPr>
          <p:cNvPr id="6" name="Platshållare för bildnummer 5">
            <a:extLst>
              <a:ext uri="{FF2B5EF4-FFF2-40B4-BE49-F238E27FC236}">
                <a16:creationId xmlns:a16="http://schemas.microsoft.com/office/drawing/2014/main" id="{3C924F23-EB00-6AD4-C86E-33D7222734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4A05F8-D053-F14B-B15D-6CF9C3B4DCBB}" type="slidenum">
              <a:rPr lang="sv-SE" smtClean="0"/>
              <a:t>‹#›</a:t>
            </a:fld>
            <a:endParaRPr lang="sv-SE"/>
          </a:p>
        </p:txBody>
      </p:sp>
    </p:spTree>
    <p:extLst>
      <p:ext uri="{BB962C8B-B14F-4D97-AF65-F5344CB8AC3E}">
        <p14:creationId xmlns:p14="http://schemas.microsoft.com/office/powerpoint/2010/main" val="85940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7.png"/><Relationship Id="rId7"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24.jpe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3.xml"/><Relationship Id="rId5" Type="http://schemas.openxmlformats.org/officeDocument/2006/relationships/image" Target="../media/image2.emf"/><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centralfonden.se/wp-content/uploads/2024/09/Balans-i-livet.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3.png"/><Relationship Id="rId7" Type="http://schemas.openxmlformats.org/officeDocument/2006/relationships/image" Target="../media/image4.emf"/><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eg"/><Relationship Id="rId7" Type="http://schemas.openxmlformats.org/officeDocument/2006/relationships/image" Target="../media/image42.sv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3.png"/><Relationship Id="rId5" Type="http://schemas.openxmlformats.org/officeDocument/2006/relationships/image" Target="../media/image40.svg"/><Relationship Id="rId10" Type="http://schemas.openxmlformats.org/officeDocument/2006/relationships/image" Target="../media/image4.emf"/><Relationship Id="rId4" Type="http://schemas.openxmlformats.org/officeDocument/2006/relationships/image" Target="../media/image39.png"/><Relationship Id="rId9" Type="http://schemas.openxmlformats.org/officeDocument/2006/relationships/image" Target="../media/image44.svg"/></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s://psycnet.apa.org/record/2017-14293-001?doi=1" TargetMode="External"/><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hyperlink" Target="https://psycnet.apa.org/record/2017-14293-001?doi=1" TargetMode="External"/><Relationship Id="rId5" Type="http://schemas.openxmlformats.org/officeDocument/2006/relationships/image" Target="../media/image47.png"/><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48.pn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5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5.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centralfonden.se/wp-content/uploads/2024/09/Balans-i-livet.pdf"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664719" y="2276086"/>
            <a:ext cx="7969969" cy="3019365"/>
          </a:xfrm>
        </p:spPr>
        <p:txBody>
          <a:bodyPr>
            <a:normAutofit/>
          </a:bodyPr>
          <a:lstStyle/>
          <a:p>
            <a:pPr algn="l"/>
            <a:r>
              <a:rPr lang="sv-SE" sz="4600" dirty="0">
                <a:solidFill>
                  <a:schemeClr val="bg1"/>
                </a:solidFill>
              </a:rPr>
              <a:t>Hållbart arbetsliv – balans i livet</a:t>
            </a:r>
            <a:br>
              <a:rPr lang="sv-SE" dirty="0">
                <a:solidFill>
                  <a:schemeClr val="bg1"/>
                </a:solidFill>
              </a:rPr>
            </a:br>
            <a:r>
              <a:rPr lang="sv-SE" sz="3600" dirty="0">
                <a:solidFill>
                  <a:schemeClr val="bg1"/>
                </a:solidFill>
              </a:rPr>
              <a:t>inom skogsindustrin</a:t>
            </a:r>
            <a:br>
              <a:rPr lang="sv-SE" sz="2800" dirty="0">
                <a:solidFill>
                  <a:schemeClr val="bg1"/>
                </a:solidFill>
              </a:rPr>
            </a:br>
            <a:br>
              <a:rPr lang="sv-SE" sz="2800" dirty="0">
                <a:solidFill>
                  <a:schemeClr val="bg1"/>
                </a:solidFill>
              </a:rPr>
            </a:br>
            <a:r>
              <a:rPr lang="sv-SE" sz="2800" dirty="0">
                <a:solidFill>
                  <a:schemeClr val="bg1"/>
                </a:solidFill>
              </a:rPr>
              <a:t>Kunskapsspridning </a:t>
            </a:r>
            <a:br>
              <a:rPr lang="sv-SE" sz="2800" dirty="0">
                <a:solidFill>
                  <a:schemeClr val="bg1"/>
                </a:solidFill>
              </a:rPr>
            </a:br>
            <a:r>
              <a:rPr lang="sv-SE" sz="2800" dirty="0">
                <a:solidFill>
                  <a:schemeClr val="bg1"/>
                </a:solidFill>
              </a:rPr>
              <a:t>&amp; inspiration</a:t>
            </a:r>
            <a:br>
              <a:rPr lang="sv-SE" sz="2800" dirty="0">
                <a:solidFill>
                  <a:schemeClr val="bg1"/>
                </a:solidFill>
              </a:rPr>
            </a:br>
            <a:br>
              <a:rPr lang="sv-SE" sz="2800" dirty="0">
                <a:solidFill>
                  <a:schemeClr val="bg1"/>
                </a:solidFill>
              </a:rPr>
            </a:br>
            <a:r>
              <a:rPr lang="sv-SE" sz="1800" dirty="0">
                <a:solidFill>
                  <a:schemeClr val="bg1"/>
                </a:solidFill>
              </a:rPr>
              <a:t>2025-08-04</a:t>
            </a:r>
            <a:endParaRPr lang="sv-SE" dirty="0">
              <a:solidFill>
                <a:schemeClr val="bg1"/>
              </a:solidFill>
            </a:endParaRPr>
          </a:p>
        </p:txBody>
      </p:sp>
    </p:spTree>
    <p:extLst>
      <p:ext uri="{BB962C8B-B14F-4D97-AF65-F5344CB8AC3E}">
        <p14:creationId xmlns:p14="http://schemas.microsoft.com/office/powerpoint/2010/main" val="2697581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objekt 14">
            <a:extLst>
              <a:ext uri="{FF2B5EF4-FFF2-40B4-BE49-F238E27FC236}">
                <a16:creationId xmlns:a16="http://schemas.microsoft.com/office/drawing/2014/main" id="{D2FF11D0-5869-74B1-7559-6478B3359B5F}"/>
              </a:ext>
            </a:extLst>
          </p:cNvPr>
          <p:cNvPicPr>
            <a:picLocks noChangeAspect="1"/>
          </p:cNvPicPr>
          <p:nvPr/>
        </p:nvPicPr>
        <p:blipFill>
          <a:blip r:embed="rId3"/>
          <a:stretch>
            <a:fillRect/>
          </a:stretch>
        </p:blipFill>
        <p:spPr>
          <a:xfrm>
            <a:off x="5520909" y="2537118"/>
            <a:ext cx="6184900" cy="2794000"/>
          </a:xfrm>
          <a:prstGeom prst="rect">
            <a:avLst/>
          </a:prstGeom>
        </p:spPr>
      </p:pic>
      <p:sp>
        <p:nvSpPr>
          <p:cNvPr id="9" name="textruta 8">
            <a:extLst>
              <a:ext uri="{FF2B5EF4-FFF2-40B4-BE49-F238E27FC236}">
                <a16:creationId xmlns:a16="http://schemas.microsoft.com/office/drawing/2014/main" id="{A2EDF36A-97CF-C76B-6F2A-0A3A7B069A63}"/>
              </a:ext>
            </a:extLst>
          </p:cNvPr>
          <p:cNvSpPr txBox="1"/>
          <p:nvPr/>
        </p:nvSpPr>
        <p:spPr>
          <a:xfrm>
            <a:off x="777521" y="2230641"/>
            <a:ext cx="4743388" cy="3416320"/>
          </a:xfrm>
          <a:prstGeom prst="rect">
            <a:avLst/>
          </a:prstGeom>
          <a:noFill/>
        </p:spPr>
        <p:txBody>
          <a:bodyPr wrap="square">
            <a:spAutoFit/>
          </a:bodyPr>
          <a:lstStyle/>
          <a:p>
            <a:pPr marL="285750" indent="-285750">
              <a:buFont typeface="Arial" panose="020B0604020202020204" pitchFamily="34" charset="0"/>
              <a:buChar char="•"/>
            </a:pPr>
            <a:r>
              <a:rPr lang="sv-SE" b="1" dirty="0"/>
              <a:t>Snabba förändringar och ökad komplexitet</a:t>
            </a:r>
          </a:p>
          <a:p>
            <a:pPr marL="285750" indent="-285750">
              <a:buFont typeface="Arial" panose="020B0604020202020204" pitchFamily="34" charset="0"/>
              <a:buChar char="•"/>
            </a:pPr>
            <a:endParaRPr lang="sv-SE" b="1" dirty="0"/>
          </a:p>
          <a:p>
            <a:pPr marL="285750" indent="-285750">
              <a:buFont typeface="Arial" panose="020B0604020202020204" pitchFamily="34" charset="0"/>
              <a:buChar char="•"/>
            </a:pPr>
            <a:r>
              <a:rPr lang="sv-SE" b="1" dirty="0"/>
              <a:t>Balans mellan arbete och fritid</a:t>
            </a:r>
          </a:p>
          <a:p>
            <a:pPr marL="285750" indent="-285750">
              <a:buFont typeface="Arial" panose="020B0604020202020204" pitchFamily="34" charset="0"/>
              <a:buChar char="•"/>
            </a:pPr>
            <a:endParaRPr lang="sv-SE" b="1" dirty="0"/>
          </a:p>
          <a:p>
            <a:pPr marL="285750" indent="-285750">
              <a:buFont typeface="Arial" panose="020B0604020202020204" pitchFamily="34" charset="0"/>
              <a:buChar char="•"/>
            </a:pPr>
            <a:r>
              <a:rPr lang="sv-SE" b="1" dirty="0"/>
              <a:t>Informationsbearbetning</a:t>
            </a:r>
          </a:p>
          <a:p>
            <a:pPr marL="285750" indent="-285750">
              <a:buFont typeface="Arial" panose="020B0604020202020204" pitchFamily="34" charset="0"/>
              <a:buChar char="•"/>
            </a:pPr>
            <a:endParaRPr lang="sv-SE" b="1" dirty="0"/>
          </a:p>
          <a:p>
            <a:pPr marL="285750" indent="-285750">
              <a:buFont typeface="Arial" panose="020B0604020202020204" pitchFamily="34" charset="0"/>
              <a:buChar char="•"/>
            </a:pPr>
            <a:r>
              <a:rPr lang="sv-SE" b="1" dirty="0"/>
              <a:t>Flexibilitet och självledarskap</a:t>
            </a:r>
          </a:p>
          <a:p>
            <a:pPr marL="285750" indent="-285750">
              <a:buFont typeface="Arial" panose="020B0604020202020204" pitchFamily="34" charset="0"/>
              <a:buChar char="•"/>
            </a:pPr>
            <a:endParaRPr lang="sv-SE" b="1" dirty="0"/>
          </a:p>
          <a:p>
            <a:pPr marL="285750" indent="-285750">
              <a:buFont typeface="Arial" panose="020B0604020202020204" pitchFamily="34" charset="0"/>
              <a:buChar char="•"/>
            </a:pPr>
            <a:r>
              <a:rPr lang="sv-SE" b="1" dirty="0"/>
              <a:t>Arbeta och samarbeta på distans</a:t>
            </a:r>
          </a:p>
          <a:p>
            <a:pPr marL="285750" indent="-285750">
              <a:buFont typeface="Arial" panose="020B0604020202020204" pitchFamily="34" charset="0"/>
              <a:buChar char="•"/>
            </a:pPr>
            <a:endParaRPr lang="sv-SE" b="1" dirty="0"/>
          </a:p>
          <a:p>
            <a:pPr marL="285750" indent="-285750">
              <a:buFont typeface="Arial" panose="020B0604020202020204" pitchFamily="34" charset="0"/>
              <a:buChar char="•"/>
            </a:pPr>
            <a:r>
              <a:rPr lang="sv-SE" b="1" dirty="0"/>
              <a:t>Lärande och utveckling</a:t>
            </a:r>
          </a:p>
        </p:txBody>
      </p:sp>
      <p:sp>
        <p:nvSpPr>
          <p:cNvPr id="3" name="Rektangel 2">
            <a:extLst>
              <a:ext uri="{FF2B5EF4-FFF2-40B4-BE49-F238E27FC236}">
                <a16:creationId xmlns:a16="http://schemas.microsoft.com/office/drawing/2014/main" id="{A5484315-2F71-92E0-7F14-92CBBB88FD26}"/>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6AB62FBA-8ACC-538B-D5CC-4F2E18ED43F8}"/>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CF23E762-8100-405C-04F0-FDDABB3A012C}"/>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EBD67F86-0171-694B-EF47-EFE6B2425F25}"/>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3" name="Rubrik 1">
            <a:extLst>
              <a:ext uri="{FF2B5EF4-FFF2-40B4-BE49-F238E27FC236}">
                <a16:creationId xmlns:a16="http://schemas.microsoft.com/office/drawing/2014/main" id="{F5044ADD-0C8D-D406-B3F0-C08F1AAE4DF9}"/>
              </a:ext>
            </a:extLst>
          </p:cNvPr>
          <p:cNvSpPr>
            <a:spLocks noGrp="1"/>
          </p:cNvSpPr>
          <p:nvPr>
            <p:ph type="title"/>
          </p:nvPr>
        </p:nvSpPr>
        <p:spPr>
          <a:xfrm>
            <a:off x="693158" y="944637"/>
            <a:ext cx="4292178" cy="864642"/>
          </a:xfrm>
        </p:spPr>
        <p:txBody>
          <a:bodyPr>
            <a:noAutofit/>
          </a:bodyPr>
          <a:lstStyle/>
          <a:p>
            <a:r>
              <a:rPr lang="sv-SE" sz="3200" b="1" dirty="0"/>
              <a:t>Ett arbetsliv och samhälle i förändring</a:t>
            </a:r>
            <a:endParaRPr lang="sv-SE" sz="3200" dirty="0">
              <a:highlight>
                <a:srgbClr val="FFFF00"/>
              </a:highlight>
            </a:endParaRPr>
          </a:p>
        </p:txBody>
      </p:sp>
    </p:spTree>
    <p:extLst>
      <p:ext uri="{BB962C8B-B14F-4D97-AF65-F5344CB8AC3E}">
        <p14:creationId xmlns:p14="http://schemas.microsoft.com/office/powerpoint/2010/main" val="163872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DECE978C-432C-A351-01F6-8CABBD9B6B2E}"/>
              </a:ext>
            </a:extLst>
          </p:cNvPr>
          <p:cNvSpPr>
            <a:spLocks noGrp="1"/>
          </p:cNvSpPr>
          <p:nvPr>
            <p:ph type="sldNum" sz="quarter" idx="11"/>
          </p:nvPr>
        </p:nvSpPr>
        <p:spPr/>
        <p:txBody>
          <a:bodyPr/>
          <a:lstStyle/>
          <a:p>
            <a:fld id="{83ADE164-D45A-44D8-82C5-2E0962BB70DA}" type="slidenum">
              <a:rPr lang="sv-SE" smtClean="0"/>
              <a:pPr/>
              <a:t>11</a:t>
            </a:fld>
            <a:endParaRPr lang="sv-SE"/>
          </a:p>
        </p:txBody>
      </p:sp>
      <p:pic>
        <p:nvPicPr>
          <p:cNvPr id="1026" name="Picture 2" descr="Linggymnastiserande kvinnor på GCI ">
            <a:extLst>
              <a:ext uri="{FF2B5EF4-FFF2-40B4-BE49-F238E27FC236}">
                <a16:creationId xmlns:a16="http://schemas.microsoft.com/office/drawing/2014/main" id="{13C54209-53CA-7E14-6C94-4E1D4E3BD2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19" y="0"/>
            <a:ext cx="1234343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ruta 1">
            <a:extLst>
              <a:ext uri="{FF2B5EF4-FFF2-40B4-BE49-F238E27FC236}">
                <a16:creationId xmlns:a16="http://schemas.microsoft.com/office/drawing/2014/main" id="{30416887-32B2-348E-6940-DA3B8F065C93}"/>
              </a:ext>
            </a:extLst>
          </p:cNvPr>
          <p:cNvSpPr txBox="1"/>
          <p:nvPr/>
        </p:nvSpPr>
        <p:spPr>
          <a:xfrm>
            <a:off x="8121409" y="6416498"/>
            <a:ext cx="3725858" cy="261610"/>
          </a:xfrm>
          <a:prstGeom prst="rect">
            <a:avLst/>
          </a:prstGeom>
          <a:noFill/>
        </p:spPr>
        <p:txBody>
          <a:bodyPr wrap="square">
            <a:spAutoFit/>
          </a:bodyPr>
          <a:lstStyle/>
          <a:p>
            <a:pPr algn="r"/>
            <a:r>
              <a:rPr lang="sv-SE" sz="1100" dirty="0">
                <a:latin typeface="Times New Roman" panose="02020603050405020304" pitchFamily="18" charset="0"/>
                <a:cs typeface="Times New Roman" panose="02020603050405020304" pitchFamily="18" charset="0"/>
              </a:rPr>
              <a:t>Bild: Gymnastik- och idrottshögskolan tidigt 1900-tal</a:t>
            </a:r>
          </a:p>
        </p:txBody>
      </p:sp>
      <p:sp>
        <p:nvSpPr>
          <p:cNvPr id="3" name="Rektangel 2">
            <a:extLst>
              <a:ext uri="{FF2B5EF4-FFF2-40B4-BE49-F238E27FC236}">
                <a16:creationId xmlns:a16="http://schemas.microsoft.com/office/drawing/2014/main" id="{CDD64A52-BAE6-27F4-3D8A-D43D846C7AF3}"/>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0B8DE79C-AF17-2963-EE44-1E2BD664DDD1}"/>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00378F95-EF94-7531-2C6A-3ECB5274FFF4}"/>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E3C263D4-C299-5EDB-865B-F62B084CD0A9}"/>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8" name="textruta 7">
            <a:extLst>
              <a:ext uri="{FF2B5EF4-FFF2-40B4-BE49-F238E27FC236}">
                <a16:creationId xmlns:a16="http://schemas.microsoft.com/office/drawing/2014/main" id="{DFC9A7C6-0CEF-B2B6-1B1B-143F8A350A96}"/>
              </a:ext>
            </a:extLst>
          </p:cNvPr>
          <p:cNvSpPr txBox="1"/>
          <p:nvPr/>
        </p:nvSpPr>
        <p:spPr>
          <a:xfrm>
            <a:off x="2138708" y="2688729"/>
            <a:ext cx="7914579"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5400" b="1" i="0" u="none" strike="noStrike" kern="1200" cap="none" spc="0" normalizeH="0" baseline="0" noProof="0" dirty="0">
                <a:ln>
                  <a:noFill/>
                </a:ln>
                <a:solidFill>
                  <a:schemeClr val="bg1"/>
                </a:solidFill>
                <a:effectLst/>
                <a:uLnTx/>
                <a:uFillTx/>
                <a:latin typeface="Times" pitchFamily="2" charset="0"/>
                <a:ea typeface="+mn-ea"/>
                <a:cs typeface="+mn-cs"/>
              </a:rPr>
              <a:t>PAUS</a:t>
            </a:r>
          </a:p>
        </p:txBody>
      </p:sp>
    </p:spTree>
    <p:extLst>
      <p:ext uri="{BB962C8B-B14F-4D97-AF65-F5344CB8AC3E}">
        <p14:creationId xmlns:p14="http://schemas.microsoft.com/office/powerpoint/2010/main" val="2115918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3"/>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4"/>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a:bodyPr>
          <a:lstStyle/>
          <a:p>
            <a:pPr algn="l"/>
            <a:r>
              <a:rPr lang="sv-SE" dirty="0">
                <a:solidFill>
                  <a:schemeClr val="bg1"/>
                </a:solidFill>
              </a:rPr>
              <a:t>Arbetsbelastning</a:t>
            </a:r>
          </a:p>
        </p:txBody>
      </p:sp>
    </p:spTree>
    <p:extLst>
      <p:ext uri="{BB962C8B-B14F-4D97-AF65-F5344CB8AC3E}">
        <p14:creationId xmlns:p14="http://schemas.microsoft.com/office/powerpoint/2010/main" val="11514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43BA685E-51B6-FAAA-BAA1-486E85AE467F}"/>
              </a:ext>
            </a:extLst>
          </p:cNvPr>
          <p:cNvSpPr>
            <a:spLocks noGrp="1"/>
          </p:cNvSpPr>
          <p:nvPr>
            <p:ph type="sldNum" sz="quarter" idx="12"/>
          </p:nvPr>
        </p:nvSpPr>
        <p:spPr/>
        <p:txBody>
          <a:bodyPr/>
          <a:lstStyle/>
          <a:p>
            <a:fld id="{49A25110-65A2-4B67-BF3F-8D6D3162EF46}" type="slidenum">
              <a:rPr lang="fi-FI" smtClean="0"/>
              <a:pPr/>
              <a:t>13</a:t>
            </a:fld>
            <a:endParaRPr lang="fi-FI"/>
          </a:p>
        </p:txBody>
      </p:sp>
      <p:sp>
        <p:nvSpPr>
          <p:cNvPr id="6" name="Platshållare för text 5">
            <a:extLst>
              <a:ext uri="{FF2B5EF4-FFF2-40B4-BE49-F238E27FC236}">
                <a16:creationId xmlns:a16="http://schemas.microsoft.com/office/drawing/2014/main" id="{E5943EE6-94DA-E7D5-2BC9-8924B10E9DFF}"/>
              </a:ext>
            </a:extLst>
          </p:cNvPr>
          <p:cNvSpPr>
            <a:spLocks noGrp="1"/>
          </p:cNvSpPr>
          <p:nvPr>
            <p:ph type="body" sz="quarter" idx="13"/>
          </p:nvPr>
        </p:nvSpPr>
        <p:spPr>
          <a:xfrm>
            <a:off x="1001485" y="1097322"/>
            <a:ext cx="10189028" cy="5257800"/>
          </a:xfrm>
        </p:spPr>
        <p:txBody>
          <a:bodyPr/>
          <a:lstStyle/>
          <a:p>
            <a:endParaRPr lang="sv-SE" sz="4800" dirty="0"/>
          </a:p>
          <a:p>
            <a:endParaRPr lang="sv-SE" sz="4800" dirty="0"/>
          </a:p>
          <a:p>
            <a:pPr algn="ctr"/>
            <a:r>
              <a:rPr lang="sv-SE" dirty="0">
                <a:latin typeface="Times New Roman" panose="02020603050405020304" pitchFamily="18" charset="0"/>
                <a:cs typeface="Times New Roman" panose="02020603050405020304" pitchFamily="18" charset="0"/>
              </a:rPr>
              <a:t>”Arbetsbelastning är allt det som förbrukar psykiska och fysiologiska resurser i arbetet och skapar ett återhämtningsbehov.” </a:t>
            </a:r>
          </a:p>
          <a:p>
            <a:endParaRPr lang="sv-SE" sz="4800" dirty="0">
              <a:latin typeface="Times New Roman" panose="02020603050405020304" pitchFamily="18" charset="0"/>
              <a:cs typeface="Times New Roman" panose="02020603050405020304" pitchFamily="18" charset="0"/>
            </a:endParaRPr>
          </a:p>
          <a:p>
            <a:pPr algn="r"/>
            <a:r>
              <a:rPr lang="sv-SE" sz="2000" dirty="0">
                <a:latin typeface="Times New Roman" panose="02020603050405020304" pitchFamily="18" charset="0"/>
                <a:cs typeface="Times New Roman" panose="02020603050405020304" pitchFamily="18" charset="0"/>
              </a:rPr>
              <a:t>Mats Eklöf, leg. psykolog, docent i yrkesmedicinsk forskning</a:t>
            </a:r>
          </a:p>
        </p:txBody>
      </p:sp>
      <p:sp>
        <p:nvSpPr>
          <p:cNvPr id="2" name="Rektangel 1">
            <a:extLst>
              <a:ext uri="{FF2B5EF4-FFF2-40B4-BE49-F238E27FC236}">
                <a16:creationId xmlns:a16="http://schemas.microsoft.com/office/drawing/2014/main" id="{D81F9662-CC3B-9765-4B4C-5666411ED500}"/>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CE810C49-DBAC-85AD-3AE1-58200AD0D52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6CF383AB-B09E-1317-332D-0589DE13BFBF}"/>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E1E25762-9625-5528-9F21-6FF6615C2112}"/>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3834718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2">
            <a:extLst>
              <a:ext uri="{FF2B5EF4-FFF2-40B4-BE49-F238E27FC236}">
                <a16:creationId xmlns:a16="http://schemas.microsoft.com/office/drawing/2014/main" id="{1F6B48F4-A64D-F1C4-CA19-E8B908D36819}"/>
              </a:ext>
            </a:extLst>
          </p:cNvPr>
          <p:cNvSpPr txBox="1"/>
          <p:nvPr/>
        </p:nvSpPr>
        <p:spPr>
          <a:xfrm>
            <a:off x="3867549" y="1709621"/>
            <a:ext cx="4456900" cy="1200329"/>
          </a:xfrm>
          <a:prstGeom prst="rect">
            <a:avLst/>
          </a:prstGeom>
          <a:noFill/>
        </p:spPr>
        <p:txBody>
          <a:bodyPr wrap="square">
            <a:spAutoFit/>
          </a:bodyPr>
          <a:lstStyle/>
          <a:p>
            <a:pPr algn="ctr"/>
            <a:r>
              <a:rPr kumimoji="0" lang="sv-SE" sz="3600" b="0" i="0" u="none" strike="noStrike" kern="1200" cap="none" spc="0" normalizeH="0" baseline="0" noProof="0" dirty="0">
                <a:ln>
                  <a:noFill/>
                </a:ln>
                <a:solidFill>
                  <a:prstClr val="white">
                    <a:lumMod val="75000"/>
                  </a:prstClr>
                </a:solidFill>
                <a:effectLst/>
                <a:uLnTx/>
                <a:uFillTx/>
                <a:latin typeface="Times New Roman" panose="02020603050405020304" pitchFamily="18" charset="0"/>
                <a:cs typeface="Times New Roman" panose="02020603050405020304" pitchFamily="18" charset="0"/>
              </a:rPr>
              <a:t>Upplevelsen av en orimligt hög </a:t>
            </a:r>
            <a:endParaRPr lang="sv-SE" sz="1200" dirty="0">
              <a:latin typeface="Times New Roman" panose="02020603050405020304" pitchFamily="18" charset="0"/>
              <a:cs typeface="Times New Roman" panose="02020603050405020304" pitchFamily="18" charset="0"/>
            </a:endParaRPr>
          </a:p>
        </p:txBody>
      </p:sp>
      <p:sp>
        <p:nvSpPr>
          <p:cNvPr id="6" name="textruta 5">
            <a:extLst>
              <a:ext uri="{FF2B5EF4-FFF2-40B4-BE49-F238E27FC236}">
                <a16:creationId xmlns:a16="http://schemas.microsoft.com/office/drawing/2014/main" id="{2C0AA7A5-9AB4-2904-C108-0C7DB8FF845C}"/>
              </a:ext>
            </a:extLst>
          </p:cNvPr>
          <p:cNvSpPr txBox="1"/>
          <p:nvPr/>
        </p:nvSpPr>
        <p:spPr>
          <a:xfrm>
            <a:off x="3046070" y="3044279"/>
            <a:ext cx="6099858" cy="769441"/>
          </a:xfrm>
          <a:prstGeom prst="rect">
            <a:avLst/>
          </a:prstGeom>
          <a:noFill/>
        </p:spPr>
        <p:txBody>
          <a:bodyPr wrap="square">
            <a:spAutoFit/>
          </a:bodyPr>
          <a:lstStyle/>
          <a:p>
            <a:pPr algn="ctr"/>
            <a:r>
              <a:rPr lang="sv-SE" sz="4400" dirty="0">
                <a:solidFill>
                  <a:prstClr val="black"/>
                </a:solidFill>
                <a:latin typeface="Times New Roman" panose="02020603050405020304" pitchFamily="18" charset="0"/>
                <a:cs typeface="Times New Roman" panose="02020603050405020304" pitchFamily="18" charset="0"/>
              </a:rPr>
              <a:t>arbetsbelastning</a:t>
            </a:r>
            <a:r>
              <a:rPr kumimoji="0" lang="sv-SE" sz="4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endParaRPr lang="sv-SE" sz="1600" dirty="0">
              <a:latin typeface="Times New Roman" panose="02020603050405020304" pitchFamily="18" charset="0"/>
              <a:cs typeface="Times New Roman" panose="02020603050405020304" pitchFamily="18" charset="0"/>
            </a:endParaRPr>
          </a:p>
        </p:txBody>
      </p:sp>
      <p:sp>
        <p:nvSpPr>
          <p:cNvPr id="8" name="textruta 7">
            <a:extLst>
              <a:ext uri="{FF2B5EF4-FFF2-40B4-BE49-F238E27FC236}">
                <a16:creationId xmlns:a16="http://schemas.microsoft.com/office/drawing/2014/main" id="{6EB4B456-A447-FC8A-BBDF-0FE5AA9CF872}"/>
              </a:ext>
            </a:extLst>
          </p:cNvPr>
          <p:cNvSpPr txBox="1"/>
          <p:nvPr/>
        </p:nvSpPr>
        <p:spPr>
          <a:xfrm>
            <a:off x="3266630" y="3960342"/>
            <a:ext cx="5658741" cy="1754326"/>
          </a:xfrm>
          <a:prstGeom prst="rect">
            <a:avLst/>
          </a:prstGeom>
          <a:noFill/>
        </p:spPr>
        <p:txBody>
          <a:bodyPr wrap="square">
            <a:spAutoFit/>
          </a:bodyPr>
          <a:lstStyle/>
          <a:p>
            <a:pPr algn="ctr"/>
            <a:r>
              <a:rPr kumimoji="0" lang="sv-SE" sz="3600" b="0" i="0" u="none" strike="noStrike" kern="1200" cap="none" spc="0" normalizeH="0" baseline="0" noProof="0" dirty="0">
                <a:ln>
                  <a:noFill/>
                </a:ln>
                <a:solidFill>
                  <a:prstClr val="white">
                    <a:lumMod val="75000"/>
                  </a:prstClr>
                </a:solidFill>
                <a:effectLst/>
                <a:uLnTx/>
                <a:uFillTx/>
                <a:latin typeface="Times New Roman" panose="02020603050405020304" pitchFamily="18" charset="0"/>
                <a:cs typeface="Times New Roman" panose="02020603050405020304" pitchFamily="18" charset="0"/>
              </a:rPr>
              <a:t>under en längre tid</a:t>
            </a:r>
            <a:r>
              <a:rPr lang="sv-SE" sz="3600" dirty="0">
                <a:solidFill>
                  <a:prstClr val="white">
                    <a:lumMod val="75000"/>
                  </a:prstClr>
                </a:solidFill>
                <a:latin typeface="Times New Roman" panose="02020603050405020304" pitchFamily="18" charset="0"/>
                <a:cs typeface="Times New Roman" panose="02020603050405020304" pitchFamily="18" charset="0"/>
              </a:rPr>
              <a:t>, </a:t>
            </a:r>
            <a:r>
              <a:rPr kumimoji="0" lang="sv-SE" sz="3600" b="0" i="0" u="none" strike="noStrike" kern="1200" cap="none" spc="0" normalizeH="0" noProof="0" dirty="0">
                <a:ln>
                  <a:noFill/>
                </a:ln>
                <a:solidFill>
                  <a:prstClr val="white">
                    <a:lumMod val="75000"/>
                  </a:prstClr>
                </a:solidFill>
                <a:effectLst/>
                <a:uLnTx/>
                <a:uFillTx/>
                <a:latin typeface="Times New Roman" panose="02020603050405020304" pitchFamily="18" charset="0"/>
                <a:cs typeface="Times New Roman" panose="02020603050405020304" pitchFamily="18" charset="0"/>
              </a:rPr>
              <a:t>med </a:t>
            </a:r>
            <a:r>
              <a:rPr lang="sv-SE" sz="3600" dirty="0">
                <a:solidFill>
                  <a:prstClr val="white">
                    <a:lumMod val="75000"/>
                  </a:prstClr>
                </a:solidFill>
                <a:latin typeface="Times New Roman" panose="02020603050405020304" pitchFamily="18" charset="0"/>
                <a:cs typeface="Times New Roman" panose="02020603050405020304" pitchFamily="18" charset="0"/>
              </a:rPr>
              <a:t>otillräckliga resurser och möjligheter till kontroll</a:t>
            </a:r>
            <a:endParaRPr lang="sv-SE" sz="1200" dirty="0">
              <a:latin typeface="Times New Roman" panose="02020603050405020304" pitchFamily="18" charset="0"/>
              <a:cs typeface="Times New Roman" panose="02020603050405020304" pitchFamily="18" charset="0"/>
            </a:endParaRPr>
          </a:p>
        </p:txBody>
      </p:sp>
      <p:sp>
        <p:nvSpPr>
          <p:cNvPr id="7" name="Rektangel 6">
            <a:extLst>
              <a:ext uri="{FF2B5EF4-FFF2-40B4-BE49-F238E27FC236}">
                <a16:creationId xmlns:a16="http://schemas.microsoft.com/office/drawing/2014/main" id="{CA1E8A67-3F3A-4EDB-F491-4D245A59227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3B973F1F-A112-2573-1AEB-567815E6855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10" name="Bildobjekt 9">
            <a:extLst>
              <a:ext uri="{FF2B5EF4-FFF2-40B4-BE49-F238E27FC236}">
                <a16:creationId xmlns:a16="http://schemas.microsoft.com/office/drawing/2014/main" id="{548CEAE5-C6DA-C836-ECD6-A20E97CEAA99}"/>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11" name="Bildobjekt 10">
            <a:extLst>
              <a:ext uri="{FF2B5EF4-FFF2-40B4-BE49-F238E27FC236}">
                <a16:creationId xmlns:a16="http://schemas.microsoft.com/office/drawing/2014/main" id="{56DDBBEF-355B-536A-CC9C-14ED08AD6045}"/>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61063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49829132-AF68-74C4-CDAF-4FF5F40213CC}"/>
              </a:ext>
            </a:extLst>
          </p:cNvPr>
          <p:cNvSpPr>
            <a:spLocks noGrp="1"/>
          </p:cNvSpPr>
          <p:nvPr>
            <p:ph type="dt" sz="half" idx="10"/>
          </p:nvPr>
        </p:nvSpPr>
        <p:spPr/>
        <p:txBody>
          <a:bodyPr/>
          <a:lstStyle/>
          <a:p>
            <a:fld id="{17BAFCE9-2058-4A67-ABB3-D3F6F25E3C1C}" type="datetime1">
              <a:rPr lang="en-GB" smtClean="0"/>
              <a:t>24/08/2025</a:t>
            </a:fld>
            <a:endParaRPr lang="fi-FI"/>
          </a:p>
        </p:txBody>
      </p:sp>
      <p:sp>
        <p:nvSpPr>
          <p:cNvPr id="4" name="Platshållare för bildnummer 3">
            <a:extLst>
              <a:ext uri="{FF2B5EF4-FFF2-40B4-BE49-F238E27FC236}">
                <a16:creationId xmlns:a16="http://schemas.microsoft.com/office/drawing/2014/main" id="{C7CBD021-A488-A8F8-A7FA-3B645B517346}"/>
              </a:ext>
            </a:extLst>
          </p:cNvPr>
          <p:cNvSpPr>
            <a:spLocks noGrp="1"/>
          </p:cNvSpPr>
          <p:nvPr>
            <p:ph type="sldNum" sz="quarter" idx="12"/>
          </p:nvPr>
        </p:nvSpPr>
        <p:spPr/>
        <p:txBody>
          <a:bodyPr/>
          <a:lstStyle/>
          <a:p>
            <a:fld id="{49A25110-65A2-4B67-BF3F-8D6D3162EF46}" type="slidenum">
              <a:rPr lang="fi-FI" smtClean="0"/>
              <a:t>15</a:t>
            </a:fld>
            <a:endParaRPr lang="fi-FI"/>
          </a:p>
        </p:txBody>
      </p:sp>
      <p:pic>
        <p:nvPicPr>
          <p:cNvPr id="6" name="object 2">
            <a:extLst>
              <a:ext uri="{FF2B5EF4-FFF2-40B4-BE49-F238E27FC236}">
                <a16:creationId xmlns:a16="http://schemas.microsoft.com/office/drawing/2014/main" id="{A41F84A0-85BB-77BD-5133-B57599D2847D}"/>
              </a:ext>
            </a:extLst>
          </p:cNvPr>
          <p:cNvPicPr/>
          <p:nvPr/>
        </p:nvPicPr>
        <p:blipFill>
          <a:blip r:embed="rId3" cstate="print"/>
          <a:stretch>
            <a:fillRect/>
          </a:stretch>
        </p:blipFill>
        <p:spPr>
          <a:xfrm>
            <a:off x="2166385" y="1771627"/>
            <a:ext cx="7859227" cy="4175214"/>
          </a:xfrm>
          <a:prstGeom prst="rect">
            <a:avLst/>
          </a:prstGeom>
        </p:spPr>
      </p:pic>
      <p:sp>
        <p:nvSpPr>
          <p:cNvPr id="3" name="Rektangel 2">
            <a:extLst>
              <a:ext uri="{FF2B5EF4-FFF2-40B4-BE49-F238E27FC236}">
                <a16:creationId xmlns:a16="http://schemas.microsoft.com/office/drawing/2014/main" id="{01598521-4DFB-952C-F1DD-2C432C98F65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92A37B5C-0BE7-5BF3-FC34-8003A860063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E21B23DF-B8FD-5CB6-3405-69DE2161573F}"/>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9FEF1A47-C93B-E6B2-CAE1-3EF217BE9AEF}"/>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0" name="textruta 9">
            <a:extLst>
              <a:ext uri="{FF2B5EF4-FFF2-40B4-BE49-F238E27FC236}">
                <a16:creationId xmlns:a16="http://schemas.microsoft.com/office/drawing/2014/main" id="{06FA01DF-FB70-817D-30C5-B654D5254047}"/>
              </a:ext>
            </a:extLst>
          </p:cNvPr>
          <p:cNvSpPr txBox="1"/>
          <p:nvPr/>
        </p:nvSpPr>
        <p:spPr>
          <a:xfrm>
            <a:off x="9502351" y="5675902"/>
            <a:ext cx="2585299" cy="307777"/>
          </a:xfrm>
          <a:prstGeom prst="rect">
            <a:avLst/>
          </a:prstGeom>
          <a:noFill/>
        </p:spPr>
        <p:txBody>
          <a:bodyPr wrap="square">
            <a:spAutoFit/>
          </a:bodyPr>
          <a:lstStyle/>
          <a:p>
            <a:r>
              <a:rPr lang="sv-SE" sz="1400" b="1" dirty="0" err="1"/>
              <a:t>Yerkes</a:t>
            </a:r>
            <a:r>
              <a:rPr lang="sv-SE" sz="1400" b="1" dirty="0"/>
              <a:t>-</a:t>
            </a:r>
            <a:r>
              <a:rPr lang="sv-SE" sz="1400" b="1" dirty="0" err="1"/>
              <a:t>Dodson</a:t>
            </a:r>
            <a:r>
              <a:rPr lang="sv-SE" sz="1400" b="1" dirty="0"/>
              <a:t>-kurvan</a:t>
            </a:r>
            <a:endParaRPr lang="sv-SE" sz="1400" dirty="0"/>
          </a:p>
        </p:txBody>
      </p:sp>
    </p:spTree>
    <p:extLst>
      <p:ext uri="{BB962C8B-B14F-4D97-AF65-F5344CB8AC3E}">
        <p14:creationId xmlns:p14="http://schemas.microsoft.com/office/powerpoint/2010/main" val="29132520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1134143"/>
            <a:ext cx="4793778" cy="864642"/>
          </a:xfrm>
        </p:spPr>
        <p:txBody>
          <a:bodyPr>
            <a:noAutofit/>
          </a:bodyPr>
          <a:lstStyle/>
          <a:p>
            <a:r>
              <a:rPr lang="sv-SE" sz="3200" b="1" dirty="0">
                <a:cs typeface="Arial" panose="020B0604020202020204" pitchFamily="34" charset="0"/>
              </a:rPr>
              <a:t>Tecken på för hög arbetsbelastning</a:t>
            </a:r>
          </a:p>
        </p:txBody>
      </p:sp>
      <p:sp>
        <p:nvSpPr>
          <p:cNvPr id="3" name="Platshållare för text 2">
            <a:extLst>
              <a:ext uri="{FF2B5EF4-FFF2-40B4-BE49-F238E27FC236}">
                <a16:creationId xmlns:a16="http://schemas.microsoft.com/office/drawing/2014/main" id="{65105930-29A9-E210-A2A6-BFE799012CFD}"/>
              </a:ext>
            </a:extLst>
          </p:cNvPr>
          <p:cNvSpPr>
            <a:spLocks noGrp="1"/>
          </p:cNvSpPr>
          <p:nvPr>
            <p:ph type="body" sz="quarter" idx="4294967295"/>
          </p:nvPr>
        </p:nvSpPr>
        <p:spPr>
          <a:xfrm>
            <a:off x="766763" y="2416263"/>
            <a:ext cx="5578619" cy="3500206"/>
          </a:xfrm>
        </p:spPr>
        <p:txBody>
          <a:bodyPr>
            <a:normAutofit/>
          </a:bodyPr>
          <a:lstStyle/>
          <a:p>
            <a:pPr marL="457200" indent="-457200"/>
            <a:r>
              <a:rPr lang="sv-SE" sz="1800" dirty="0"/>
              <a:t>Vid för hög arbetsbelastning råder det </a:t>
            </a:r>
            <a:r>
              <a:rPr lang="sv-SE" sz="1800" b="1" dirty="0"/>
              <a:t>ofta eller alltid tidsbrist</a:t>
            </a:r>
            <a:r>
              <a:rPr lang="sv-SE" sz="1800" dirty="0"/>
              <a:t>. </a:t>
            </a:r>
          </a:p>
          <a:p>
            <a:pPr marL="457200" indent="-457200"/>
            <a:r>
              <a:rPr lang="sv-SE" sz="1800" dirty="0"/>
              <a:t>Man har en återkommande eller till och med </a:t>
            </a:r>
            <a:r>
              <a:rPr lang="sv-SE" sz="1800" b="1" dirty="0"/>
              <a:t>konstant känsla av att inte hinna med</a:t>
            </a:r>
            <a:r>
              <a:rPr lang="sv-SE" sz="1800" dirty="0"/>
              <a:t>. </a:t>
            </a:r>
          </a:p>
          <a:p>
            <a:pPr marL="457200" indent="-457200"/>
            <a:r>
              <a:rPr lang="sv-SE" sz="1800" dirty="0"/>
              <a:t>Man har svårighet att </a:t>
            </a:r>
            <a:r>
              <a:rPr lang="sv-SE" sz="1800" b="1" dirty="0"/>
              <a:t>utföra uppgifter med rätt kvalitet </a:t>
            </a:r>
            <a:r>
              <a:rPr lang="sv-SE" sz="1800" dirty="0"/>
              <a:t>och</a:t>
            </a:r>
            <a:r>
              <a:rPr lang="sv-SE" sz="1800" b="1" dirty="0"/>
              <a:t> inom arbetstidsramen</a:t>
            </a:r>
            <a:r>
              <a:rPr lang="sv-SE" sz="1800" dirty="0"/>
              <a:t>. </a:t>
            </a:r>
          </a:p>
          <a:p>
            <a:pPr marL="457200" indent="-457200"/>
            <a:r>
              <a:rPr lang="sv-SE" sz="1800" dirty="0"/>
              <a:t>Det innebär att man får </a:t>
            </a:r>
            <a:r>
              <a:rPr lang="sv-SE" sz="1800" b="1" dirty="0"/>
              <a:t>ta med sig arbete hem eller jobba övertid</a:t>
            </a:r>
            <a:r>
              <a:rPr lang="sv-SE" sz="1800" dirty="0"/>
              <a:t>. </a:t>
            </a:r>
          </a:p>
          <a:p>
            <a:pPr marL="457200" indent="-457200"/>
            <a:r>
              <a:rPr lang="sv-SE" sz="1800" b="1" dirty="0"/>
              <a:t>Hinner inte återhämta sig under arbetsdagen </a:t>
            </a:r>
            <a:r>
              <a:rPr lang="sv-SE" sz="1800" dirty="0"/>
              <a:t>och har </a:t>
            </a:r>
            <a:r>
              <a:rPr lang="sv-SE" sz="1800" b="1" dirty="0"/>
              <a:t>svårt att släppa tankar på jobbet på ledig tid.</a:t>
            </a:r>
            <a:endParaRPr lang="sv-SE" sz="1800" b="1" dirty="0">
              <a:latin typeface="Arial" panose="020B0604020202020204" pitchFamily="34" charset="0"/>
              <a:cs typeface="Arial" panose="020B0604020202020204" pitchFamily="34" charset="0"/>
            </a:endParaRPr>
          </a:p>
        </p:txBody>
      </p:sp>
      <p:pic>
        <p:nvPicPr>
          <p:cNvPr id="2" name="Bildobjekt 1">
            <a:extLst>
              <a:ext uri="{FF2B5EF4-FFF2-40B4-BE49-F238E27FC236}">
                <a16:creationId xmlns:a16="http://schemas.microsoft.com/office/drawing/2014/main" id="{DD435FCE-6EF8-28D6-42B9-09DEBFD50069}"/>
              </a:ext>
            </a:extLst>
          </p:cNvPr>
          <p:cNvPicPr>
            <a:picLocks noChangeAspect="1"/>
          </p:cNvPicPr>
          <p:nvPr/>
        </p:nvPicPr>
        <p:blipFill>
          <a:blip r:embed="rId3"/>
          <a:stretch>
            <a:fillRect/>
          </a:stretch>
        </p:blipFill>
        <p:spPr>
          <a:xfrm>
            <a:off x="6461257" y="1451131"/>
            <a:ext cx="5457851" cy="4933058"/>
          </a:xfrm>
          <a:prstGeom prst="rect">
            <a:avLst/>
          </a:prstGeom>
        </p:spPr>
      </p:pic>
      <p:sp>
        <p:nvSpPr>
          <p:cNvPr id="4" name="Rektangel 3">
            <a:extLst>
              <a:ext uri="{FF2B5EF4-FFF2-40B4-BE49-F238E27FC236}">
                <a16:creationId xmlns:a16="http://schemas.microsoft.com/office/drawing/2014/main" id="{92054295-F9DE-452B-FA6C-727B1C9321AA}"/>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5">
            <a:extLst>
              <a:ext uri="{FF2B5EF4-FFF2-40B4-BE49-F238E27FC236}">
                <a16:creationId xmlns:a16="http://schemas.microsoft.com/office/drawing/2014/main" id="{8F1009D7-F660-A3A5-9D53-712F4F287862}"/>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43724679-9749-39C3-A502-E18635896481}"/>
              </a:ext>
            </a:extLst>
          </p:cNvPr>
          <p:cNvPicPr>
            <a:picLocks noChangeAspect="1"/>
          </p:cNvPicPr>
          <p:nvPr/>
        </p:nvPicPr>
        <p:blipFill>
          <a:blip r:embed="rId4"/>
          <a:stretch>
            <a:fillRect/>
          </a:stretch>
        </p:blipFill>
        <p:spPr>
          <a:xfrm>
            <a:off x="5320711" y="207658"/>
            <a:ext cx="1550578" cy="1550578"/>
          </a:xfrm>
          <a:prstGeom prst="rect">
            <a:avLst/>
          </a:prstGeom>
        </p:spPr>
      </p:pic>
      <p:pic>
        <p:nvPicPr>
          <p:cNvPr id="8" name="Bildobjekt 7">
            <a:extLst>
              <a:ext uri="{FF2B5EF4-FFF2-40B4-BE49-F238E27FC236}">
                <a16:creationId xmlns:a16="http://schemas.microsoft.com/office/drawing/2014/main" id="{5EFB4963-8303-0D9A-CC30-0A680B6A1642}"/>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68327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EABC0D80-0AD7-61E9-35A6-7C897144907F}"/>
              </a:ext>
            </a:extLst>
          </p:cNvPr>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E8A5AC87-13AC-46E3-877C-389D5A8EE350}" type="datetime1">
              <a:rPr kumimoji="0" lang="en-US" sz="900" b="0" i="0" u="none" strike="noStrike" kern="1200" cap="none" spc="0" normalizeH="0" baseline="0" noProof="0" smtClean="0">
                <a:ln>
                  <a:noFill/>
                </a:ln>
                <a:solidFill>
                  <a:srgbClr val="363534"/>
                </a:solidFill>
                <a:effectLst/>
                <a:uLnTx/>
                <a:uFillTx/>
                <a:latin typeface="Arial"/>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8/24/25</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4" name="Platshållare för bildnummer 3">
            <a:extLst>
              <a:ext uri="{FF2B5EF4-FFF2-40B4-BE49-F238E27FC236}">
                <a16:creationId xmlns:a16="http://schemas.microsoft.com/office/drawing/2014/main" id="{9804E9FC-34D1-0E35-A068-8E2619256511}"/>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17</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textruta 9">
            <a:extLst>
              <a:ext uri="{FF2B5EF4-FFF2-40B4-BE49-F238E27FC236}">
                <a16:creationId xmlns:a16="http://schemas.microsoft.com/office/drawing/2014/main" id="{86E194C7-96FD-62AD-33C9-6C058491077B}"/>
              </a:ext>
            </a:extLst>
          </p:cNvPr>
          <p:cNvSpPr txBox="1"/>
          <p:nvPr/>
        </p:nvSpPr>
        <p:spPr>
          <a:xfrm>
            <a:off x="2138709" y="2745061"/>
            <a:ext cx="7914579"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4000" b="0" i="0" u="none" strike="noStrike" kern="1200" cap="none" spc="0" normalizeH="0" baseline="0" noProof="0" dirty="0">
                <a:ln>
                  <a:noFill/>
                </a:ln>
                <a:solidFill>
                  <a:srgbClr val="363534"/>
                </a:solidFill>
                <a:effectLst/>
                <a:uLnTx/>
                <a:uFillTx/>
                <a:latin typeface="Times" pitchFamily="2" charset="0"/>
                <a:ea typeface="+mn-ea"/>
                <a:cs typeface="+mn-cs"/>
              </a:rPr>
              <a:t>Vad kan man </a:t>
            </a:r>
            <a:r>
              <a:rPr lang="sv-SE" sz="4000" dirty="0">
                <a:solidFill>
                  <a:srgbClr val="363534"/>
                </a:solidFill>
                <a:latin typeface="Times" pitchFamily="2" charset="0"/>
              </a:rPr>
              <a:t>göra när en kollega visar tecken på </a:t>
            </a:r>
            <a:r>
              <a:rPr kumimoji="0" lang="sv-SE" sz="4000" b="0" i="0" u="none" strike="noStrike" kern="1200" cap="none" spc="0" normalizeH="0" baseline="0" noProof="0" dirty="0">
                <a:ln>
                  <a:noFill/>
                </a:ln>
                <a:solidFill>
                  <a:srgbClr val="363534"/>
                </a:solidFill>
                <a:effectLst/>
                <a:uLnTx/>
                <a:uFillTx/>
                <a:latin typeface="Times" pitchFamily="2" charset="0"/>
                <a:ea typeface="+mn-ea"/>
                <a:cs typeface="+mn-cs"/>
              </a:rPr>
              <a:t>för hög arbetsbelastning?</a:t>
            </a:r>
          </a:p>
        </p:txBody>
      </p:sp>
      <p:sp>
        <p:nvSpPr>
          <p:cNvPr id="3" name="Rektangel 2">
            <a:extLst>
              <a:ext uri="{FF2B5EF4-FFF2-40B4-BE49-F238E27FC236}">
                <a16:creationId xmlns:a16="http://schemas.microsoft.com/office/drawing/2014/main" id="{5413203F-020C-844D-57C4-75C5DF71F9E6}"/>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4D14AF63-D055-EAFD-3D45-70D9C7C0ACB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4018CBA8-CE19-D505-53C9-C07BF6932BC9}"/>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01CC1A67-B7DB-88E6-8894-316198A595D6}"/>
              </a:ext>
            </a:extLst>
          </p:cNvPr>
          <p:cNvPicPr>
            <a:picLocks noChangeAspect="1"/>
          </p:cNvPicPr>
          <p:nvPr/>
        </p:nvPicPr>
        <p:blipFill>
          <a:blip r:embed="rId4"/>
          <a:stretch>
            <a:fillRect/>
          </a:stretch>
        </p:blipFill>
        <p:spPr>
          <a:xfrm>
            <a:off x="5104478" y="6355122"/>
            <a:ext cx="1983043" cy="243114"/>
          </a:xfrm>
          <a:prstGeom prst="rect">
            <a:avLst/>
          </a:prstGeom>
        </p:spPr>
      </p:pic>
      <p:sp>
        <p:nvSpPr>
          <p:cNvPr id="8" name="Rubrik 1">
            <a:extLst>
              <a:ext uri="{FF2B5EF4-FFF2-40B4-BE49-F238E27FC236}">
                <a16:creationId xmlns:a16="http://schemas.microsoft.com/office/drawing/2014/main" id="{4F090632-483B-536E-9C50-F6F4512186B8}"/>
              </a:ext>
            </a:extLst>
          </p:cNvPr>
          <p:cNvSpPr txBox="1">
            <a:spLocks/>
          </p:cNvSpPr>
          <p:nvPr/>
        </p:nvSpPr>
        <p:spPr>
          <a:xfrm>
            <a:off x="693158" y="1330063"/>
            <a:ext cx="4292178" cy="86464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3200" b="1" dirty="0"/>
              <a:t>Diskussion</a:t>
            </a:r>
            <a:endParaRPr lang="sv-SE" sz="3200" dirty="0">
              <a:highlight>
                <a:srgbClr val="FFFF00"/>
              </a:highlight>
            </a:endParaRPr>
          </a:p>
        </p:txBody>
      </p:sp>
    </p:spTree>
    <p:extLst>
      <p:ext uri="{BB962C8B-B14F-4D97-AF65-F5344CB8AC3E}">
        <p14:creationId xmlns:p14="http://schemas.microsoft.com/office/powerpoint/2010/main" val="1296350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1134143"/>
            <a:ext cx="4793778" cy="864642"/>
          </a:xfrm>
        </p:spPr>
        <p:txBody>
          <a:bodyPr>
            <a:noAutofit/>
          </a:bodyPr>
          <a:lstStyle/>
          <a:p>
            <a:r>
              <a:rPr lang="sv-SE" sz="3200" b="1" dirty="0">
                <a:cs typeface="Arial" panose="020B0604020202020204" pitchFamily="34" charset="0"/>
              </a:rPr>
              <a:t>Vid tecken på för hög arbetsbelastning</a:t>
            </a:r>
          </a:p>
        </p:txBody>
      </p:sp>
      <p:sp>
        <p:nvSpPr>
          <p:cNvPr id="3" name="Platshållare för text 2">
            <a:extLst>
              <a:ext uri="{FF2B5EF4-FFF2-40B4-BE49-F238E27FC236}">
                <a16:creationId xmlns:a16="http://schemas.microsoft.com/office/drawing/2014/main" id="{65105930-29A9-E210-A2A6-BFE799012CFD}"/>
              </a:ext>
            </a:extLst>
          </p:cNvPr>
          <p:cNvSpPr>
            <a:spLocks noGrp="1"/>
          </p:cNvSpPr>
          <p:nvPr>
            <p:ph type="body" sz="quarter" idx="4294967295"/>
          </p:nvPr>
        </p:nvSpPr>
        <p:spPr>
          <a:xfrm>
            <a:off x="766763" y="2383657"/>
            <a:ext cx="5578619" cy="3500206"/>
          </a:xfrm>
        </p:spPr>
        <p:txBody>
          <a:bodyPr>
            <a:noAutofit/>
          </a:bodyPr>
          <a:lstStyle/>
          <a:p>
            <a:pPr marL="0" indent="0">
              <a:spcBef>
                <a:spcPts val="600"/>
              </a:spcBef>
              <a:buClr>
                <a:schemeClr val="tx1"/>
              </a:buClr>
              <a:buNone/>
            </a:pPr>
            <a:r>
              <a:rPr lang="sv-SE" sz="1800" b="1" dirty="0"/>
              <a:t>Ställ nyfikna frågor:</a:t>
            </a:r>
          </a:p>
          <a:p>
            <a:pPr>
              <a:lnSpc>
                <a:spcPct val="150000"/>
              </a:lnSpc>
              <a:spcBef>
                <a:spcPts val="600"/>
              </a:spcBef>
              <a:buClr>
                <a:schemeClr val="tx1"/>
              </a:buClr>
            </a:pPr>
            <a:r>
              <a:rPr lang="sv-SE" sz="1800" i="1" dirty="0"/>
              <a:t>Hur länge har det varit så?</a:t>
            </a:r>
          </a:p>
          <a:p>
            <a:pPr>
              <a:lnSpc>
                <a:spcPct val="150000"/>
              </a:lnSpc>
              <a:spcBef>
                <a:spcPts val="600"/>
              </a:spcBef>
              <a:buClr>
                <a:schemeClr val="tx1"/>
              </a:buClr>
            </a:pPr>
            <a:r>
              <a:rPr lang="sv-SE" sz="1800" i="1" dirty="0"/>
              <a:t>Vad är mest belastande?</a:t>
            </a:r>
          </a:p>
          <a:p>
            <a:pPr>
              <a:lnSpc>
                <a:spcPct val="150000"/>
              </a:lnSpc>
              <a:spcBef>
                <a:spcPts val="600"/>
              </a:spcBef>
              <a:buClr>
                <a:schemeClr val="tx1"/>
              </a:buClr>
            </a:pPr>
            <a:r>
              <a:rPr lang="sv-SE" sz="1800" i="1" dirty="0"/>
              <a:t>Vad har du testat hittills?</a:t>
            </a:r>
          </a:p>
          <a:p>
            <a:pPr>
              <a:lnSpc>
                <a:spcPct val="150000"/>
              </a:lnSpc>
              <a:spcBef>
                <a:spcPts val="600"/>
              </a:spcBef>
              <a:buClr>
                <a:schemeClr val="tx1"/>
              </a:buClr>
            </a:pPr>
            <a:r>
              <a:rPr lang="sv-SE" sz="1800" i="1" dirty="0"/>
              <a:t>Hur länge tror du att det kommer vara så?</a:t>
            </a:r>
          </a:p>
          <a:p>
            <a:pPr>
              <a:lnSpc>
                <a:spcPct val="150000"/>
              </a:lnSpc>
              <a:spcBef>
                <a:spcPts val="600"/>
              </a:spcBef>
              <a:buClr>
                <a:schemeClr val="tx1"/>
              </a:buClr>
            </a:pPr>
            <a:r>
              <a:rPr lang="sv-SE" sz="1800" i="1" dirty="0"/>
              <a:t>Kan jag hjälpa till och avlasta på något sätt?</a:t>
            </a:r>
          </a:p>
          <a:p>
            <a:pPr>
              <a:lnSpc>
                <a:spcPct val="150000"/>
              </a:lnSpc>
              <a:spcBef>
                <a:spcPts val="600"/>
              </a:spcBef>
              <a:buClr>
                <a:schemeClr val="tx1"/>
              </a:buClr>
            </a:pPr>
            <a:r>
              <a:rPr lang="sv-SE" sz="1800" i="1" dirty="0"/>
              <a:t>Vad vad behöver du för stöd/hjälp?</a:t>
            </a:r>
          </a:p>
        </p:txBody>
      </p:sp>
      <p:sp>
        <p:nvSpPr>
          <p:cNvPr id="4" name="Rektangel 3">
            <a:extLst>
              <a:ext uri="{FF2B5EF4-FFF2-40B4-BE49-F238E27FC236}">
                <a16:creationId xmlns:a16="http://schemas.microsoft.com/office/drawing/2014/main" id="{92054295-F9DE-452B-FA6C-727B1C9321AA}"/>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5">
            <a:extLst>
              <a:ext uri="{FF2B5EF4-FFF2-40B4-BE49-F238E27FC236}">
                <a16:creationId xmlns:a16="http://schemas.microsoft.com/office/drawing/2014/main" id="{8F1009D7-F660-A3A5-9D53-712F4F287862}"/>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43724679-9749-39C3-A502-E18635896481}"/>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5EFB4963-8303-0D9A-CC30-0A680B6A1642}"/>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9" name="Bildobjekt 8">
            <a:extLst>
              <a:ext uri="{FF2B5EF4-FFF2-40B4-BE49-F238E27FC236}">
                <a16:creationId xmlns:a16="http://schemas.microsoft.com/office/drawing/2014/main" id="{1EDAE148-4968-7F5D-0A61-1F6CE5E701BA}"/>
              </a:ext>
            </a:extLst>
          </p:cNvPr>
          <p:cNvPicPr>
            <a:picLocks noChangeAspect="1"/>
          </p:cNvPicPr>
          <p:nvPr/>
        </p:nvPicPr>
        <p:blipFill>
          <a:blip r:embed="rId5"/>
          <a:stretch>
            <a:fillRect/>
          </a:stretch>
        </p:blipFill>
        <p:spPr>
          <a:xfrm>
            <a:off x="6631461" y="1390159"/>
            <a:ext cx="5359385" cy="4859215"/>
          </a:xfrm>
          <a:prstGeom prst="rect">
            <a:avLst/>
          </a:prstGeom>
        </p:spPr>
      </p:pic>
    </p:spTree>
    <p:extLst>
      <p:ext uri="{BB962C8B-B14F-4D97-AF65-F5344CB8AC3E}">
        <p14:creationId xmlns:p14="http://schemas.microsoft.com/office/powerpoint/2010/main" val="155213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1AFD0922-5A5F-980A-01EF-E32FCFF9A271}"/>
              </a:ext>
            </a:extLst>
          </p:cNvPr>
          <p:cNvSpPr>
            <a:spLocks noGrp="1"/>
          </p:cNvSpPr>
          <p:nvPr>
            <p:ph idx="1"/>
          </p:nvPr>
        </p:nvSpPr>
        <p:spPr>
          <a:xfrm>
            <a:off x="766763" y="2379411"/>
            <a:ext cx="4953553" cy="4516566"/>
          </a:xfrm>
        </p:spPr>
        <p:txBody>
          <a:bodyPr/>
          <a:lstStyle/>
          <a:p>
            <a:r>
              <a:rPr lang="sv-SE" sz="1800" b="1" dirty="0"/>
              <a:t>Kvalitativ </a:t>
            </a:r>
            <a:r>
              <a:rPr lang="sv-SE" sz="1800" dirty="0"/>
              <a:t>arbetsbelastning, handlar om den mentala ansträngning som krävs för att genomföra arbetsuppgifterna.</a:t>
            </a:r>
          </a:p>
          <a:p>
            <a:endParaRPr lang="sv-SE" sz="1800" dirty="0"/>
          </a:p>
          <a:p>
            <a:r>
              <a:rPr lang="sv-SE" sz="1800" b="1" dirty="0"/>
              <a:t>Kvantitativ </a:t>
            </a:r>
            <a:r>
              <a:rPr lang="sv-SE" sz="1800" dirty="0"/>
              <a:t>arbetsbelastning, avser den mängd arbete som måste utföras inom en given tidsram.</a:t>
            </a:r>
          </a:p>
        </p:txBody>
      </p:sp>
      <p:sp>
        <p:nvSpPr>
          <p:cNvPr id="4" name="Platshållare för bildnummer 3">
            <a:extLst>
              <a:ext uri="{FF2B5EF4-FFF2-40B4-BE49-F238E27FC236}">
                <a16:creationId xmlns:a16="http://schemas.microsoft.com/office/drawing/2014/main" id="{C0DC567D-7E2D-6A49-447D-E5F7479D86FB}"/>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19</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Rubrik 9">
            <a:extLst>
              <a:ext uri="{FF2B5EF4-FFF2-40B4-BE49-F238E27FC236}">
                <a16:creationId xmlns:a16="http://schemas.microsoft.com/office/drawing/2014/main" id="{BEA1A7F3-2F2D-6CDD-D8C1-21A6550A7304}"/>
              </a:ext>
            </a:extLst>
          </p:cNvPr>
          <p:cNvSpPr>
            <a:spLocks noGrp="1"/>
          </p:cNvSpPr>
          <p:nvPr>
            <p:ph type="title"/>
          </p:nvPr>
        </p:nvSpPr>
        <p:spPr>
          <a:xfrm>
            <a:off x="590202" y="791799"/>
            <a:ext cx="5130114" cy="1325563"/>
          </a:xfrm>
        </p:spPr>
        <p:txBody>
          <a:bodyPr/>
          <a:lstStyle/>
          <a:p>
            <a:r>
              <a:rPr lang="sv-SE" sz="3200" b="1" dirty="0"/>
              <a:t>Olika typer av belastning som förbrukar resurser</a:t>
            </a:r>
          </a:p>
        </p:txBody>
      </p:sp>
      <p:pic>
        <p:nvPicPr>
          <p:cNvPr id="6" name="Bildobjekt 5">
            <a:extLst>
              <a:ext uri="{FF2B5EF4-FFF2-40B4-BE49-F238E27FC236}">
                <a16:creationId xmlns:a16="http://schemas.microsoft.com/office/drawing/2014/main" id="{D651C062-B6CC-B419-7312-C4C9AF2A6941}"/>
              </a:ext>
            </a:extLst>
          </p:cNvPr>
          <p:cNvPicPr>
            <a:picLocks noChangeAspect="1"/>
          </p:cNvPicPr>
          <p:nvPr/>
        </p:nvPicPr>
        <p:blipFill>
          <a:blip r:embed="rId3"/>
          <a:stretch>
            <a:fillRect/>
          </a:stretch>
        </p:blipFill>
        <p:spPr>
          <a:xfrm>
            <a:off x="1270288" y="3305061"/>
            <a:ext cx="10658474" cy="3096732"/>
          </a:xfrm>
          <a:prstGeom prst="rect">
            <a:avLst/>
          </a:prstGeom>
        </p:spPr>
      </p:pic>
      <p:sp>
        <p:nvSpPr>
          <p:cNvPr id="8" name="textruta 7">
            <a:extLst>
              <a:ext uri="{FF2B5EF4-FFF2-40B4-BE49-F238E27FC236}">
                <a16:creationId xmlns:a16="http://schemas.microsoft.com/office/drawing/2014/main" id="{C5A309E0-9FDE-F44D-22A0-808022054099}"/>
              </a:ext>
            </a:extLst>
          </p:cNvPr>
          <p:cNvSpPr txBox="1"/>
          <p:nvPr/>
        </p:nvSpPr>
        <p:spPr>
          <a:xfrm>
            <a:off x="6471686" y="2372570"/>
            <a:ext cx="4352833" cy="1477328"/>
          </a:xfrm>
          <a:prstGeom prst="rect">
            <a:avLst/>
          </a:prstGeom>
          <a:noFill/>
        </p:spPr>
        <p:txBody>
          <a:bodyPr wrap="square">
            <a:spAutoFit/>
          </a:bodyPr>
          <a:lstStyle/>
          <a:p>
            <a:pPr marL="342900" indent="-342900">
              <a:buFont typeface="Arial" panose="020B0604020202020204" pitchFamily="34" charset="0"/>
              <a:buChar char="•"/>
            </a:pPr>
            <a:r>
              <a:rPr lang="sv-SE" b="1" dirty="0"/>
              <a:t>Emotionell </a:t>
            </a:r>
            <a:r>
              <a:rPr lang="sv-SE" dirty="0"/>
              <a:t>arbetsbelastning, uppstår när man konfronteras med egna eller andras känslomässiga upplevelser och förväntas hantera sina känslor enligt sin arbetsroll.</a:t>
            </a:r>
          </a:p>
        </p:txBody>
      </p:sp>
      <p:sp>
        <p:nvSpPr>
          <p:cNvPr id="2" name="Rektangel 1">
            <a:extLst>
              <a:ext uri="{FF2B5EF4-FFF2-40B4-BE49-F238E27FC236}">
                <a16:creationId xmlns:a16="http://schemas.microsoft.com/office/drawing/2014/main" id="{1FA92D97-5AE2-8467-1704-FFB48F8095D0}"/>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71D31AED-FAC9-6FD8-9C37-099B970D5E45}"/>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0A2A2AC7-45F2-4B13-EBEC-8DD9A9900A58}"/>
              </a:ext>
            </a:extLst>
          </p:cNvPr>
          <p:cNvPicPr>
            <a:picLocks noChangeAspect="1"/>
          </p:cNvPicPr>
          <p:nvPr/>
        </p:nvPicPr>
        <p:blipFill>
          <a:blip r:embed="rId4"/>
          <a:stretch>
            <a:fillRect/>
          </a:stretch>
        </p:blipFill>
        <p:spPr>
          <a:xfrm>
            <a:off x="5320711" y="207658"/>
            <a:ext cx="1550578" cy="1550578"/>
          </a:xfrm>
          <a:prstGeom prst="rect">
            <a:avLst/>
          </a:prstGeom>
        </p:spPr>
      </p:pic>
      <p:pic>
        <p:nvPicPr>
          <p:cNvPr id="9" name="Bildobjekt 8">
            <a:extLst>
              <a:ext uri="{FF2B5EF4-FFF2-40B4-BE49-F238E27FC236}">
                <a16:creationId xmlns:a16="http://schemas.microsoft.com/office/drawing/2014/main" id="{2DCEB00A-A2CA-6595-6A0A-D3D0BA8F546E}"/>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000616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5E20CA79-286F-8C07-1624-5822720B9260}"/>
              </a:ext>
            </a:extLst>
          </p:cNvPr>
          <p:cNvSpPr>
            <a:spLocks noGrp="1"/>
          </p:cNvSpPr>
          <p:nvPr>
            <p:ph type="title"/>
          </p:nvPr>
        </p:nvSpPr>
        <p:spPr>
          <a:xfrm>
            <a:off x="1831180" y="1702135"/>
            <a:ext cx="8529639" cy="561974"/>
          </a:xfrm>
        </p:spPr>
        <p:txBody>
          <a:bodyPr>
            <a:normAutofit/>
          </a:bodyPr>
          <a:lstStyle/>
          <a:p>
            <a:r>
              <a:rPr lang="sv-SE" sz="3200" b="1" dirty="0">
                <a:latin typeface="+mn-lt"/>
                <a:cs typeface="Arial" panose="020B0604020202020204" pitchFamily="34" charset="0"/>
              </a:rPr>
              <a:t>Om oss</a:t>
            </a:r>
          </a:p>
        </p:txBody>
      </p:sp>
      <p:sp>
        <p:nvSpPr>
          <p:cNvPr id="5" name="Platshållare för text 4">
            <a:extLst>
              <a:ext uri="{FF2B5EF4-FFF2-40B4-BE49-F238E27FC236}">
                <a16:creationId xmlns:a16="http://schemas.microsoft.com/office/drawing/2014/main" id="{C8447DC2-99E6-F246-5D3D-B466C205C98C}"/>
              </a:ext>
            </a:extLst>
          </p:cNvPr>
          <p:cNvSpPr>
            <a:spLocks noGrp="1"/>
          </p:cNvSpPr>
          <p:nvPr>
            <p:ph type="body" idx="1"/>
          </p:nvPr>
        </p:nvSpPr>
        <p:spPr>
          <a:xfrm>
            <a:off x="1831180" y="2605493"/>
            <a:ext cx="8429625" cy="2921593"/>
          </a:xfrm>
        </p:spPr>
        <p:txBody>
          <a:bodyPr>
            <a:normAutofit/>
          </a:bodyPr>
          <a:lstStyle/>
          <a:p>
            <a:r>
              <a:rPr lang="sv-SE" sz="2000" b="1" dirty="0">
                <a:solidFill>
                  <a:schemeClr val="tx1"/>
                </a:solidFill>
                <a:cs typeface="Arial" panose="020B0604020202020204" pitchFamily="34" charset="0"/>
              </a:rPr>
              <a:t>&gt;&gt;&gt;NAMN&lt;&lt;&lt;&lt;</a:t>
            </a:r>
          </a:p>
          <a:p>
            <a:r>
              <a:rPr lang="sv-SE" sz="2000" dirty="0">
                <a:solidFill>
                  <a:schemeClr val="tx1"/>
                </a:solidFill>
                <a:cs typeface="Arial" panose="020B0604020202020204" pitchFamily="34" charset="0"/>
              </a:rPr>
              <a:t>Titel, Organisation</a:t>
            </a:r>
          </a:p>
          <a:p>
            <a:endParaRPr lang="sv-SE" sz="2000" dirty="0">
              <a:solidFill>
                <a:schemeClr val="tx1"/>
              </a:solidFill>
              <a:cs typeface="Arial" panose="020B0604020202020204" pitchFamily="34" charset="0"/>
            </a:endParaRPr>
          </a:p>
          <a:p>
            <a:r>
              <a:rPr lang="sv-SE" sz="2000" b="1" dirty="0">
                <a:solidFill>
                  <a:schemeClr val="tx1"/>
                </a:solidFill>
                <a:cs typeface="Arial" panose="020B0604020202020204" pitchFamily="34" charset="0"/>
              </a:rPr>
              <a:t>&gt;&gt;&gt;NAMN&lt;&lt;&lt;&lt;</a:t>
            </a:r>
          </a:p>
          <a:p>
            <a:r>
              <a:rPr lang="sv-SE" sz="2000" dirty="0">
                <a:solidFill>
                  <a:schemeClr val="tx1"/>
                </a:solidFill>
                <a:cs typeface="Arial" panose="020B0604020202020204" pitchFamily="34" charset="0"/>
              </a:rPr>
              <a:t>Titel, Organisation</a:t>
            </a:r>
          </a:p>
        </p:txBody>
      </p:sp>
      <p:sp>
        <p:nvSpPr>
          <p:cNvPr id="6" name="Rektangel 5">
            <a:extLst>
              <a:ext uri="{FF2B5EF4-FFF2-40B4-BE49-F238E27FC236}">
                <a16:creationId xmlns:a16="http://schemas.microsoft.com/office/drawing/2014/main" id="{ED5EFB08-C9A0-95A5-3467-E19B020E8C62}"/>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957F12E6-CB54-3411-4449-9446522740E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CC7BDE62-01ED-00CA-C210-73AC8CAB8B30}"/>
              </a:ext>
            </a:extLst>
          </p:cNvPr>
          <p:cNvPicPr>
            <a:picLocks noChangeAspect="1"/>
          </p:cNvPicPr>
          <p:nvPr/>
        </p:nvPicPr>
        <p:blipFill>
          <a:blip r:embed="rId2"/>
          <a:stretch>
            <a:fillRect/>
          </a:stretch>
        </p:blipFill>
        <p:spPr>
          <a:xfrm>
            <a:off x="5104478" y="6355122"/>
            <a:ext cx="1983043" cy="243114"/>
          </a:xfrm>
          <a:prstGeom prst="rect">
            <a:avLst/>
          </a:prstGeom>
        </p:spPr>
      </p:pic>
      <p:pic>
        <p:nvPicPr>
          <p:cNvPr id="11" name="Bildobjekt 10">
            <a:extLst>
              <a:ext uri="{FF2B5EF4-FFF2-40B4-BE49-F238E27FC236}">
                <a16:creationId xmlns:a16="http://schemas.microsoft.com/office/drawing/2014/main" id="{1DA9EFF0-7B1D-4F8C-189E-50AE6DA97B6F}"/>
              </a:ext>
            </a:extLst>
          </p:cNvPr>
          <p:cNvPicPr>
            <a:picLocks noChangeAspect="1"/>
          </p:cNvPicPr>
          <p:nvPr/>
        </p:nvPicPr>
        <p:blipFill>
          <a:blip r:embed="rId3"/>
          <a:stretch>
            <a:fillRect/>
          </a:stretch>
        </p:blipFill>
        <p:spPr>
          <a:xfrm>
            <a:off x="5320710" y="221049"/>
            <a:ext cx="1550578" cy="1550578"/>
          </a:xfrm>
          <a:prstGeom prst="rect">
            <a:avLst/>
          </a:prstGeom>
        </p:spPr>
      </p:pic>
    </p:spTree>
    <p:extLst>
      <p:ext uri="{BB962C8B-B14F-4D97-AF65-F5344CB8AC3E}">
        <p14:creationId xmlns:p14="http://schemas.microsoft.com/office/powerpoint/2010/main" val="33201206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Oval 15"/>
          <p:cNvGrpSpPr>
            <a:grpSpLocks/>
          </p:cNvGrpSpPr>
          <p:nvPr/>
        </p:nvGrpSpPr>
        <p:grpSpPr bwMode="auto">
          <a:xfrm>
            <a:off x="8092590" y="2604028"/>
            <a:ext cx="1945410" cy="1890568"/>
            <a:chOff x="4086" y="1774"/>
            <a:chExt cx="1348" cy="1310"/>
          </a:xfrm>
        </p:grpSpPr>
        <p:pic>
          <p:nvPicPr>
            <p:cNvPr id="6" name="Oval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6" y="1774"/>
              <a:ext cx="1348" cy="1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Box 3"/>
            <p:cNvSpPr txBox="1">
              <a:spLocks noChangeArrowheads="1"/>
            </p:cNvSpPr>
            <p:nvPr/>
          </p:nvSpPr>
          <p:spPr bwMode="auto">
            <a:xfrm>
              <a:off x="4323" y="1977"/>
              <a:ext cx="881" cy="8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a:defRPr/>
              </a:pPr>
              <a:r>
                <a:rPr lang="sv-SE">
                  <a:solidFill>
                    <a:prstClr val="white"/>
                  </a:solidFill>
                  <a:latin typeface="Corbel" charset="0"/>
                </a:rPr>
                <a:t>Belastningar</a:t>
              </a:r>
            </a:p>
          </p:txBody>
        </p:sp>
      </p:grpSp>
      <p:grpSp>
        <p:nvGrpSpPr>
          <p:cNvPr id="8" name="AutoShape 8"/>
          <p:cNvGrpSpPr>
            <a:grpSpLocks/>
          </p:cNvGrpSpPr>
          <p:nvPr/>
        </p:nvGrpSpPr>
        <p:grpSpPr bwMode="auto">
          <a:xfrm>
            <a:off x="5480720" y="4800479"/>
            <a:ext cx="1047750" cy="1179080"/>
            <a:chOff x="2469" y="3180"/>
            <a:chExt cx="726" cy="817"/>
          </a:xfrm>
        </p:grpSpPr>
        <p:pic>
          <p:nvPicPr>
            <p:cNvPr id="9" name="AutoShape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9" y="3180"/>
              <a:ext cx="726" cy="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p:nvSpPr>
          <p:spPr bwMode="auto">
            <a:xfrm>
              <a:off x="2676" y="3566"/>
              <a:ext cx="317" cy="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defTabSz="1219170" eaLnBrk="1" hangingPunct="1">
                <a:defRPr/>
              </a:pPr>
              <a:endParaRPr lang="sv-SE" sz="1800">
                <a:solidFill>
                  <a:srgbClr val="FFFFFF"/>
                </a:solidFill>
                <a:latin typeface="Corbel" charset="0"/>
              </a:endParaRPr>
            </a:p>
          </p:txBody>
        </p:sp>
      </p:grpSp>
      <p:grpSp>
        <p:nvGrpSpPr>
          <p:cNvPr id="11" name="Rectangle 9"/>
          <p:cNvGrpSpPr>
            <a:grpSpLocks/>
          </p:cNvGrpSpPr>
          <p:nvPr/>
        </p:nvGrpSpPr>
        <p:grpSpPr bwMode="auto">
          <a:xfrm>
            <a:off x="2149062" y="4473888"/>
            <a:ext cx="7820603" cy="393988"/>
            <a:chOff x="157" y="2999"/>
            <a:chExt cx="5419" cy="273"/>
          </a:xfrm>
        </p:grpSpPr>
        <p:pic>
          <p:nvPicPr>
            <p:cNvPr id="12" name="Rectangle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 y="2999"/>
              <a:ext cx="5419" cy="2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Box 11"/>
            <p:cNvSpPr txBox="1">
              <a:spLocks noChangeArrowheads="1"/>
            </p:cNvSpPr>
            <p:nvPr/>
          </p:nvSpPr>
          <p:spPr bwMode="auto">
            <a:xfrm>
              <a:off x="204" y="3022"/>
              <a:ext cx="5329" cy="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defTabSz="1219170" eaLnBrk="1" hangingPunct="1">
                <a:defRPr/>
              </a:pPr>
              <a:endParaRPr lang="sv-SE" sz="1800">
                <a:solidFill>
                  <a:srgbClr val="FFFFFF"/>
                </a:solidFill>
                <a:latin typeface="Corbel" charset="0"/>
              </a:endParaRPr>
            </a:p>
          </p:txBody>
        </p:sp>
      </p:grpSp>
      <p:grpSp>
        <p:nvGrpSpPr>
          <p:cNvPr id="14" name="Oval 13"/>
          <p:cNvGrpSpPr>
            <a:grpSpLocks/>
          </p:cNvGrpSpPr>
          <p:nvPr/>
        </p:nvGrpSpPr>
        <p:grpSpPr bwMode="auto">
          <a:xfrm>
            <a:off x="1808472" y="2604532"/>
            <a:ext cx="1961284" cy="1900672"/>
            <a:chOff x="127" y="1774"/>
            <a:chExt cx="1359" cy="1317"/>
          </a:xfrm>
        </p:grpSpPr>
        <p:pic>
          <p:nvPicPr>
            <p:cNvPr id="15" name="Oval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 y="1774"/>
              <a:ext cx="1359" cy="1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 Box 14"/>
            <p:cNvSpPr txBox="1">
              <a:spLocks noChangeArrowheads="1"/>
            </p:cNvSpPr>
            <p:nvPr/>
          </p:nvSpPr>
          <p:spPr bwMode="auto">
            <a:xfrm>
              <a:off x="365" y="1978"/>
              <a:ext cx="890" cy="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defTabSz="1219170">
                <a:defRPr/>
              </a:pPr>
              <a:r>
                <a:rPr lang="sv-SE">
                  <a:solidFill>
                    <a:prstClr val="white"/>
                  </a:solidFill>
                  <a:latin typeface="Corbel" charset="0"/>
                </a:rPr>
                <a:t>Resurser</a:t>
              </a:r>
            </a:p>
          </p:txBody>
        </p:sp>
      </p:grpSp>
      <p:sp>
        <p:nvSpPr>
          <p:cNvPr id="18" name="Rektangel 17"/>
          <p:cNvSpPr/>
          <p:nvPr/>
        </p:nvSpPr>
        <p:spPr>
          <a:xfrm>
            <a:off x="3765897" y="1682675"/>
            <a:ext cx="4576251" cy="1077218"/>
          </a:xfrm>
          <a:prstGeom prst="rect">
            <a:avLst/>
          </a:prstGeom>
        </p:spPr>
        <p:txBody>
          <a:bodyPr wrap="square">
            <a:spAutoFit/>
          </a:bodyPr>
          <a:lstStyle/>
          <a:p>
            <a:pPr algn="ctr" defTabSz="1219170">
              <a:defRPr/>
            </a:pPr>
            <a:r>
              <a:rPr lang="sv-SE" sz="3200" b="1" dirty="0">
                <a:latin typeface="+mj-lt"/>
                <a:ea typeface="KorolevLiU Medium" charset="0"/>
                <a:cs typeface="KorolevLiU Medium" charset="0"/>
              </a:rPr>
              <a:t>Balans mellan </a:t>
            </a:r>
            <a:r>
              <a:rPr lang="sv-SE" sz="3200" b="1" i="1" dirty="0">
                <a:latin typeface="+mj-lt"/>
                <a:ea typeface="KorolevLiU Medium" charset="0"/>
                <a:cs typeface="KorolevLiU Medium" charset="0"/>
              </a:rPr>
              <a:t>resurser</a:t>
            </a:r>
            <a:r>
              <a:rPr lang="sv-SE" sz="3200" b="1" dirty="0">
                <a:latin typeface="+mj-lt"/>
                <a:ea typeface="KorolevLiU Medium" charset="0"/>
                <a:cs typeface="KorolevLiU Medium" charset="0"/>
              </a:rPr>
              <a:t> och </a:t>
            </a:r>
            <a:r>
              <a:rPr lang="sv-SE" sz="3200" b="1" i="1" dirty="0">
                <a:latin typeface="+mj-lt"/>
                <a:ea typeface="KorolevLiU Medium" charset="0"/>
                <a:cs typeface="KorolevLiU Medium" charset="0"/>
              </a:rPr>
              <a:t>belastningar</a:t>
            </a:r>
          </a:p>
        </p:txBody>
      </p:sp>
      <p:sp>
        <p:nvSpPr>
          <p:cNvPr id="2" name="Rektangel 1">
            <a:extLst>
              <a:ext uri="{FF2B5EF4-FFF2-40B4-BE49-F238E27FC236}">
                <a16:creationId xmlns:a16="http://schemas.microsoft.com/office/drawing/2014/main" id="{E44DB54E-7C2E-19EA-0A32-B15F78974A45}"/>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B26632A2-2D15-9550-8BB9-C6B20C029939}"/>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4" name="Bildobjekt 3">
            <a:extLst>
              <a:ext uri="{FF2B5EF4-FFF2-40B4-BE49-F238E27FC236}">
                <a16:creationId xmlns:a16="http://schemas.microsoft.com/office/drawing/2014/main" id="{461A03BE-1280-C694-D007-9F867775CDFE}"/>
              </a:ext>
            </a:extLst>
          </p:cNvPr>
          <p:cNvPicPr>
            <a:picLocks noChangeAspect="1"/>
          </p:cNvPicPr>
          <p:nvPr/>
        </p:nvPicPr>
        <p:blipFill>
          <a:blip r:embed="rId7"/>
          <a:stretch>
            <a:fillRect/>
          </a:stretch>
        </p:blipFill>
        <p:spPr>
          <a:xfrm>
            <a:off x="5320711" y="207658"/>
            <a:ext cx="1550578" cy="1550578"/>
          </a:xfrm>
          <a:prstGeom prst="rect">
            <a:avLst/>
          </a:prstGeom>
        </p:spPr>
      </p:pic>
      <p:pic>
        <p:nvPicPr>
          <p:cNvPr id="17" name="Bildobjekt 16">
            <a:extLst>
              <a:ext uri="{FF2B5EF4-FFF2-40B4-BE49-F238E27FC236}">
                <a16:creationId xmlns:a16="http://schemas.microsoft.com/office/drawing/2014/main" id="{54FA7EFD-9219-C9C1-048E-7F36F2AEAB78}"/>
              </a:ext>
            </a:extLst>
          </p:cNvPr>
          <p:cNvPicPr>
            <a:picLocks noChangeAspect="1"/>
          </p:cNvPicPr>
          <p:nvPr/>
        </p:nvPicPr>
        <p:blipFill>
          <a:blip r:embed="rId8"/>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929120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ccel="50000" decel="50000" fill="hold" nodeType="clickEffect">
                                  <p:stCondLst>
                                    <p:cond delay="0"/>
                                  </p:stCondLst>
                                  <p:childTnLst>
                                    <p:animScale>
                                      <p:cBhvr>
                                        <p:cTn id="6" dur="2000" fill="hold"/>
                                        <p:tgtEl>
                                          <p:spTgt spid="5"/>
                                        </p:tgtEl>
                                      </p:cBhvr>
                                      <p:by x="150000" y="150000"/>
                                    </p:animScale>
                                  </p:childTnLst>
                                </p:cTn>
                              </p:par>
                              <p:par>
                                <p:cTn id="7" presetID="8" presetClass="emph" presetSubtype="0" fill="hold" nodeType="withEffect">
                                  <p:stCondLst>
                                    <p:cond delay="0"/>
                                  </p:stCondLst>
                                  <p:childTnLst>
                                    <p:animRot by="600000">
                                      <p:cBhvr>
                                        <p:cTn id="8" dur="2000" fill="hold"/>
                                        <p:tgtEl>
                                          <p:spTgt spid="11"/>
                                        </p:tgtEl>
                                        <p:attrNameLst>
                                          <p:attrName>r</p:attrName>
                                        </p:attrNameLst>
                                      </p:cBhvr>
                                    </p:animRot>
                                  </p:childTnLst>
                                </p:cTn>
                              </p:par>
                              <p:par>
                                <p:cTn id="9" presetID="42" presetClass="path" presetSubtype="0" accel="50000" decel="50000" fill="hold" nodeType="withEffect">
                                  <p:stCondLst>
                                    <p:cond delay="0"/>
                                  </p:stCondLst>
                                  <p:childTnLst>
                                    <p:animMotion origin="layout" path="M -0.00069 4.07407E-6 L -0.00364 -0.08866 " pathEditMode="relative" rAng="0" ptsTypes="AA">
                                      <p:cBhvr>
                                        <p:cTn id="10" dur="2000" fill="hold"/>
                                        <p:tgtEl>
                                          <p:spTgt spid="14"/>
                                        </p:tgtEl>
                                        <p:attrNameLst>
                                          <p:attrName>ppt_x</p:attrName>
                                          <p:attrName>ppt_y</p:attrName>
                                        </p:attrNameLst>
                                      </p:cBhvr>
                                      <p:rCtr x="-200" y="-4400"/>
                                    </p:animMotion>
                                  </p:childTnLst>
                                </p:cTn>
                              </p:par>
                            </p:childTnLst>
                          </p:cTn>
                        </p:par>
                        <p:par>
                          <p:cTn id="11" fill="hold">
                            <p:stCondLst>
                              <p:cond delay="2000"/>
                            </p:stCondLst>
                            <p:childTnLst>
                              <p:par>
                                <p:cTn id="12" presetID="8" presetClass="emph" presetSubtype="0" fill="hold" nodeType="afterEffect">
                                  <p:stCondLst>
                                    <p:cond delay="0"/>
                                  </p:stCondLst>
                                  <p:childTnLst>
                                    <p:animRot by="900000">
                                      <p:cBhvr>
                                        <p:cTn id="13" dur="2000" fill="hold"/>
                                        <p:tgtEl>
                                          <p:spTgt spid="11"/>
                                        </p:tgtEl>
                                        <p:attrNameLst>
                                          <p:attrName>r</p:attrName>
                                        </p:attrNameLst>
                                      </p:cBhvr>
                                    </p:animRot>
                                  </p:childTnLst>
                                </p:cTn>
                              </p:par>
                              <p:par>
                                <p:cTn id="14" presetID="42" presetClass="path" presetSubtype="0" accel="50000" decel="50000" fill="hold" nodeType="withEffect">
                                  <p:stCondLst>
                                    <p:cond delay="0"/>
                                  </p:stCondLst>
                                  <p:childTnLst>
                                    <p:animMotion origin="layout" path="M 2.77778E-7 0 L -0.00399 0.11181 " pathEditMode="relative" rAng="0" ptsTypes="AA">
                                      <p:cBhvr>
                                        <p:cTn id="15" dur="2000" fill="hold"/>
                                        <p:tgtEl>
                                          <p:spTgt spid="5"/>
                                        </p:tgtEl>
                                        <p:attrNameLst>
                                          <p:attrName>ppt_x</p:attrName>
                                          <p:attrName>ppt_y</p:attrName>
                                        </p:attrNameLst>
                                      </p:cBhvr>
                                      <p:rCtr x="-200" y="5600"/>
                                    </p:animMotion>
                                  </p:childTnLst>
                                </p:cTn>
                              </p:par>
                              <p:par>
                                <p:cTn id="16" presetID="64" presetClass="path" presetSubtype="0" accel="50000" decel="50000" fill="hold" nodeType="withEffect">
                                  <p:stCondLst>
                                    <p:cond delay="0"/>
                                  </p:stCondLst>
                                  <p:childTnLst>
                                    <p:animMotion origin="layout" path="M -0.00364 -0.08866 L -0.00296 -0.21482 " pathEditMode="relative" rAng="0" ptsTypes="AA">
                                      <p:cBhvr>
                                        <p:cTn id="17" dur="2000" fill="hold"/>
                                        <p:tgtEl>
                                          <p:spTgt spid="14"/>
                                        </p:tgtEl>
                                        <p:attrNameLst>
                                          <p:attrName>ppt_x</p:attrName>
                                          <p:attrName>ppt_y</p:attrName>
                                        </p:attrNameLst>
                                      </p:cBhvr>
                                      <p:rCtr x="0" y="-6300"/>
                                    </p:animMotion>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nodeType="clickEffect">
                                  <p:stCondLst>
                                    <p:cond delay="0"/>
                                  </p:stCondLst>
                                  <p:childTnLst>
                                    <p:animRot by="-3000000">
                                      <p:cBhvr>
                                        <p:cTn id="21" dur="2000" fill="hold"/>
                                        <p:tgtEl>
                                          <p:spTgt spid="11"/>
                                        </p:tgtEl>
                                        <p:attrNameLst>
                                          <p:attrName>r</p:attrName>
                                        </p:attrNameLst>
                                      </p:cBhvr>
                                    </p:animRot>
                                  </p:childTnLst>
                                </p:cTn>
                              </p:par>
                              <p:par>
                                <p:cTn id="22" presetID="6" presetClass="emph" presetSubtype="0" fill="hold" nodeType="withEffect">
                                  <p:stCondLst>
                                    <p:cond delay="0"/>
                                  </p:stCondLst>
                                  <p:childTnLst>
                                    <p:animScale>
                                      <p:cBhvr>
                                        <p:cTn id="23" dur="2000" fill="hold"/>
                                        <p:tgtEl>
                                          <p:spTgt spid="5"/>
                                        </p:tgtEl>
                                      </p:cBhvr>
                                      <p:by x="50000" y="50000"/>
                                    </p:animScale>
                                  </p:childTnLst>
                                </p:cTn>
                              </p:par>
                              <p:par>
                                <p:cTn id="24" presetID="64" presetClass="path" presetSubtype="0" accel="50000" decel="50000" fill="hold" nodeType="withEffect">
                                  <p:stCondLst>
                                    <p:cond delay="0"/>
                                  </p:stCondLst>
                                  <p:childTnLst>
                                    <p:animMotion origin="layout" path="M -0.00399 0.11181 L -0.00399 -0.18218 " pathEditMode="relative" rAng="0" ptsTypes="AA">
                                      <p:cBhvr>
                                        <p:cTn id="25" dur="2000" fill="hold"/>
                                        <p:tgtEl>
                                          <p:spTgt spid="5"/>
                                        </p:tgtEl>
                                        <p:attrNameLst>
                                          <p:attrName>ppt_x</p:attrName>
                                          <p:attrName>ppt_y</p:attrName>
                                        </p:attrNameLst>
                                      </p:cBhvr>
                                      <p:rCtr x="0" y="-14700"/>
                                    </p:animMotion>
                                  </p:childTnLst>
                                </p:cTn>
                              </p:par>
                              <p:par>
                                <p:cTn id="26" presetID="42" presetClass="path" presetSubtype="0" accel="50000" decel="50000" fill="hold" nodeType="withEffect">
                                  <p:stCondLst>
                                    <p:cond delay="0"/>
                                  </p:stCondLst>
                                  <p:childTnLst>
                                    <p:animMotion origin="layout" path="M -0.00296 -0.21482 L -0.00296 0.1949 " pathEditMode="relative" rAng="0" ptsTypes="AA">
                                      <p:cBhvr>
                                        <p:cTn id="27" dur="2000" fill="hold"/>
                                        <p:tgtEl>
                                          <p:spTgt spid="14"/>
                                        </p:tgtEl>
                                        <p:attrNameLst>
                                          <p:attrName>ppt_x</p:attrName>
                                          <p:attrName>ppt_y</p:attrName>
                                        </p:attrNameLst>
                                      </p:cBhvr>
                                      <p:rCtr x="0" y="20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BC04D548-DB7F-5334-4094-1E0643E35A92}"/>
              </a:ext>
            </a:extLst>
          </p:cNvPr>
          <p:cNvPicPr>
            <a:picLocks noChangeAspect="1"/>
          </p:cNvPicPr>
          <p:nvPr/>
        </p:nvPicPr>
        <p:blipFill>
          <a:blip r:embed="rId3"/>
          <a:stretch>
            <a:fillRect/>
          </a:stretch>
        </p:blipFill>
        <p:spPr>
          <a:xfrm>
            <a:off x="2043828" y="1810576"/>
            <a:ext cx="8104345" cy="4151005"/>
          </a:xfrm>
          <a:prstGeom prst="rect">
            <a:avLst/>
          </a:prstGeom>
        </p:spPr>
      </p:pic>
      <p:sp>
        <p:nvSpPr>
          <p:cNvPr id="8" name="Rubrik 4">
            <a:extLst>
              <a:ext uri="{FF2B5EF4-FFF2-40B4-BE49-F238E27FC236}">
                <a16:creationId xmlns:a16="http://schemas.microsoft.com/office/drawing/2014/main" id="{241C7881-EA36-D1B6-A7C2-2C144CF6C1DD}"/>
              </a:ext>
            </a:extLst>
          </p:cNvPr>
          <p:cNvSpPr txBox="1">
            <a:spLocks/>
          </p:cNvSpPr>
          <p:nvPr/>
        </p:nvSpPr>
        <p:spPr>
          <a:xfrm>
            <a:off x="874900" y="1287614"/>
            <a:ext cx="9775677" cy="823498"/>
          </a:xfrm>
          <a:prstGeom prst="rect">
            <a:avLst/>
          </a:prstGeom>
        </p:spPr>
        <p:txBody>
          <a:bodyPr anchor="t">
            <a:normAutofit/>
          </a:bodyPr>
          <a:lstStyle>
            <a:lvl1pPr algn="l" defTabSz="914400" rtl="0" eaLnBrk="1" latinLnBrk="0" hangingPunct="1">
              <a:lnSpc>
                <a:spcPct val="90000"/>
              </a:lnSpc>
              <a:spcBef>
                <a:spcPct val="0"/>
              </a:spcBef>
              <a:buNone/>
              <a:defRPr sz="4800" b="1" i="0" kern="1200">
                <a:solidFill>
                  <a:schemeClr val="tx1"/>
                </a:solidFill>
                <a:latin typeface="GT Walsheim Regular" pitchFamily="2" charset="77"/>
                <a:ea typeface="+mj-ea"/>
                <a:cs typeface="GT Walsheim Regular" pitchFamily="2" charset="77"/>
              </a:defRPr>
            </a:lvl1pPr>
          </a:lstStyle>
          <a:p>
            <a:r>
              <a:rPr lang="sv-SE" sz="3200" dirty="0">
                <a:latin typeface="+mj-lt"/>
              </a:rPr>
              <a:t>Aktivitetsbalans</a:t>
            </a:r>
          </a:p>
        </p:txBody>
      </p:sp>
      <p:sp>
        <p:nvSpPr>
          <p:cNvPr id="2" name="Rektangel 1">
            <a:extLst>
              <a:ext uri="{FF2B5EF4-FFF2-40B4-BE49-F238E27FC236}">
                <a16:creationId xmlns:a16="http://schemas.microsoft.com/office/drawing/2014/main" id="{4F1044E4-FA1F-3F94-4348-044CEC496C48}"/>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538E9675-0E0A-8196-5E3B-C3114472F7DF}"/>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DE7EE57E-BD55-B4AA-22D6-0F7658BC2011}"/>
              </a:ext>
            </a:extLst>
          </p:cNvPr>
          <p:cNvPicPr>
            <a:picLocks noChangeAspect="1"/>
          </p:cNvPicPr>
          <p:nvPr/>
        </p:nvPicPr>
        <p:blipFill>
          <a:blip r:embed="rId4"/>
          <a:stretch>
            <a:fillRect/>
          </a:stretch>
        </p:blipFill>
        <p:spPr>
          <a:xfrm>
            <a:off x="5320711" y="207658"/>
            <a:ext cx="1550578" cy="1550578"/>
          </a:xfrm>
          <a:prstGeom prst="rect">
            <a:avLst/>
          </a:prstGeom>
        </p:spPr>
      </p:pic>
      <p:pic>
        <p:nvPicPr>
          <p:cNvPr id="6" name="Bildobjekt 5">
            <a:extLst>
              <a:ext uri="{FF2B5EF4-FFF2-40B4-BE49-F238E27FC236}">
                <a16:creationId xmlns:a16="http://schemas.microsoft.com/office/drawing/2014/main" id="{104F6481-64CF-D147-6449-29197B2DF987}"/>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496510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BE265DB2-8206-CAB4-2F5D-CB0F78FD93F3}"/>
              </a:ext>
            </a:extLst>
          </p:cNvPr>
          <p:cNvSpPr txBox="1"/>
          <p:nvPr/>
        </p:nvSpPr>
        <p:spPr>
          <a:xfrm>
            <a:off x="991893" y="2857267"/>
            <a:ext cx="10208214" cy="1446550"/>
          </a:xfrm>
          <a:prstGeom prst="rect">
            <a:avLst/>
          </a:prstGeom>
          <a:noFill/>
        </p:spPr>
        <p:txBody>
          <a:bodyPr wrap="square">
            <a:spAutoFit/>
          </a:bodyPr>
          <a:lstStyle/>
          <a:p>
            <a:pPr algn="ctr"/>
            <a:r>
              <a:rPr lang="sv-SE" sz="4400" dirty="0">
                <a:solidFill>
                  <a:prstClr val="black"/>
                </a:solidFill>
                <a:latin typeface="Times New Roman" panose="02020603050405020304" pitchFamily="18" charset="0"/>
                <a:cs typeface="Times New Roman" panose="02020603050405020304" pitchFamily="18" charset="0"/>
              </a:rPr>
              <a:t>Arbetsbelastning + Fritidsbelastning</a:t>
            </a:r>
          </a:p>
          <a:p>
            <a:pPr algn="ctr"/>
            <a:r>
              <a:rPr kumimoji="0" lang="sv-SE" sz="4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r>
              <a:rPr kumimoji="0" lang="sv-SE" sz="44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sv-SE" sz="4400" dirty="0">
                <a:solidFill>
                  <a:prstClr val="black"/>
                </a:solidFill>
                <a:latin typeface="Times New Roman" panose="02020603050405020304" pitchFamily="18" charset="0"/>
                <a:cs typeface="Times New Roman" panose="02020603050405020304" pitchFamily="18" charset="0"/>
              </a:rPr>
              <a:t>T</a:t>
            </a:r>
            <a:r>
              <a:rPr kumimoji="0" lang="sv-SE" sz="4400" b="0"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otal belastning</a:t>
            </a:r>
            <a:r>
              <a:rPr kumimoji="0" lang="sv-SE" sz="4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endParaRPr lang="sv-SE" sz="1600" dirty="0">
              <a:latin typeface="Times New Roman" panose="02020603050405020304" pitchFamily="18" charset="0"/>
              <a:cs typeface="Times New Roman" panose="02020603050405020304" pitchFamily="18" charset="0"/>
            </a:endParaRPr>
          </a:p>
        </p:txBody>
      </p:sp>
      <p:sp>
        <p:nvSpPr>
          <p:cNvPr id="4" name="Rektangel 3">
            <a:extLst>
              <a:ext uri="{FF2B5EF4-FFF2-40B4-BE49-F238E27FC236}">
                <a16:creationId xmlns:a16="http://schemas.microsoft.com/office/drawing/2014/main" id="{3ABD6DD9-A2B6-1C42-DB04-125274C8D87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14516052-E351-AFC0-BB77-48274163721E}"/>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01BABF1D-B25D-2A90-7E4A-DBD7617B7F4E}"/>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BD614B09-2042-E1C4-3802-5DA076AA9CCD}"/>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753586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4" y="1108451"/>
            <a:ext cx="3360393" cy="864642"/>
          </a:xfrm>
        </p:spPr>
        <p:txBody>
          <a:bodyPr>
            <a:noAutofit/>
          </a:bodyPr>
          <a:lstStyle/>
          <a:p>
            <a:r>
              <a:rPr lang="sv-SE" sz="3200" b="1" dirty="0"/>
              <a:t>Fritidsbelastning och bisyssla</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4" y="2288862"/>
            <a:ext cx="6202448" cy="3740462"/>
          </a:xfrm>
        </p:spPr>
        <p:txBody>
          <a:bodyPr>
            <a:normAutofit/>
          </a:bodyPr>
          <a:lstStyle/>
          <a:p>
            <a:pPr marL="0" indent="0">
              <a:buNone/>
            </a:pPr>
            <a:r>
              <a:rPr lang="sv-SE" sz="1800" b="1" dirty="0"/>
              <a:t>Fritiden kan belasta </a:t>
            </a:r>
            <a:r>
              <a:rPr lang="sv-SE" sz="1800" dirty="0"/>
              <a:t>våra psykiska och fysiska resurser, precis som arbetet.</a:t>
            </a:r>
          </a:p>
          <a:p>
            <a:pPr marL="536575" lvl="1" indent="-280988"/>
            <a:r>
              <a:rPr lang="sv-SE" sz="1800" dirty="0"/>
              <a:t>Exempel: Sjukdom, familjeproblem, dålig nattsömn.</a:t>
            </a:r>
          </a:p>
          <a:p>
            <a:pPr marL="536575" lvl="1" indent="-280988"/>
            <a:r>
              <a:rPr lang="sv-SE" sz="1800" dirty="0"/>
              <a:t>Självförvållad påverkan: Tidskrävande fritidsuppdrag eller sömnstörande aktiviteter (t.ex. dataspel).</a:t>
            </a:r>
          </a:p>
          <a:p>
            <a:pPr marL="0" indent="0">
              <a:buNone/>
            </a:pPr>
            <a:r>
              <a:rPr lang="sv-SE" sz="1800" b="1" dirty="0"/>
              <a:t>Bisyssla och lojalitetsplikt</a:t>
            </a:r>
          </a:p>
          <a:p>
            <a:pPr marL="536575" lvl="1" indent="-280988"/>
            <a:r>
              <a:rPr lang="sv-SE" sz="1800" dirty="0"/>
              <a:t>Fritidsaktiviteter som påverkar arbetsförmåga kan bryta mot anställningsavtalets lojalitetskrav.</a:t>
            </a:r>
          </a:p>
          <a:p>
            <a:pPr marL="536575" lvl="1" indent="-280988"/>
            <a:r>
              <a:rPr lang="sv-SE" sz="1800" dirty="0"/>
              <a:t>Arbetsgivaren kan förvänta sig att arbetet inte påverkas av fritidsaktiviteter.</a:t>
            </a:r>
          </a:p>
          <a:p>
            <a:pPr marL="536575" lvl="1" indent="-280988"/>
            <a:r>
              <a:rPr lang="sv-SE" sz="1800" dirty="0"/>
              <a:t>Bisysslor omfattar mer än andra jobb, t.ex. vissa fritidsaktiviteter.</a:t>
            </a:r>
          </a:p>
        </p:txBody>
      </p:sp>
      <p:pic>
        <p:nvPicPr>
          <p:cNvPr id="3" name="Bildobjekt 2">
            <a:extLst>
              <a:ext uri="{FF2B5EF4-FFF2-40B4-BE49-F238E27FC236}">
                <a16:creationId xmlns:a16="http://schemas.microsoft.com/office/drawing/2014/main" id="{3025F0D3-B745-99A9-E715-A75D793E5AE6}"/>
              </a:ext>
            </a:extLst>
          </p:cNvPr>
          <p:cNvPicPr>
            <a:picLocks noChangeAspect="1"/>
          </p:cNvPicPr>
          <p:nvPr/>
        </p:nvPicPr>
        <p:blipFill>
          <a:blip r:embed="rId3"/>
          <a:stretch>
            <a:fillRect/>
          </a:stretch>
        </p:blipFill>
        <p:spPr>
          <a:xfrm>
            <a:off x="7476964" y="1417316"/>
            <a:ext cx="4447309" cy="4726311"/>
          </a:xfrm>
          <a:prstGeom prst="rect">
            <a:avLst/>
          </a:prstGeom>
        </p:spPr>
      </p:pic>
      <p:sp>
        <p:nvSpPr>
          <p:cNvPr id="4" name="Rektangel 3">
            <a:extLst>
              <a:ext uri="{FF2B5EF4-FFF2-40B4-BE49-F238E27FC236}">
                <a16:creationId xmlns:a16="http://schemas.microsoft.com/office/drawing/2014/main" id="{95C775F2-90BA-CBE7-16FD-92F47858A799}"/>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DB78273A-3F08-450E-05EA-5710E386A963}"/>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68CEFF1F-5ACE-C56C-F317-54E9880318DE}"/>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6B90345A-B7A4-35EA-DEBD-BFA131F9A037}"/>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405035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1AFD0922-5A5F-980A-01EF-E32FCFF9A271}"/>
              </a:ext>
            </a:extLst>
          </p:cNvPr>
          <p:cNvSpPr>
            <a:spLocks noGrp="1"/>
          </p:cNvSpPr>
          <p:nvPr>
            <p:ph idx="1"/>
          </p:nvPr>
        </p:nvSpPr>
        <p:spPr>
          <a:xfrm>
            <a:off x="790728" y="2251395"/>
            <a:ext cx="6703419" cy="4136410"/>
          </a:xfrm>
        </p:spPr>
        <p:txBody>
          <a:bodyPr>
            <a:normAutofit/>
          </a:bodyPr>
          <a:lstStyle/>
          <a:p>
            <a:pPr marL="0" indent="0">
              <a:buNone/>
            </a:pPr>
            <a:r>
              <a:rPr lang="sv-SE" sz="1800" dirty="0"/>
              <a:t>Gör två skrivrader på ett papper;</a:t>
            </a:r>
          </a:p>
          <a:p>
            <a:pPr marL="0" indent="0">
              <a:buNone/>
            </a:pPr>
            <a:r>
              <a:rPr lang="sv-SE" sz="1800" dirty="0"/>
              <a:t>1._________________________________</a:t>
            </a:r>
          </a:p>
          <a:p>
            <a:pPr marL="0" indent="0">
              <a:buNone/>
            </a:pPr>
            <a:r>
              <a:rPr lang="sv-SE" sz="1800" dirty="0"/>
              <a:t>2._________________________________</a:t>
            </a:r>
          </a:p>
          <a:p>
            <a:pPr marL="0" indent="0">
              <a:buNone/>
            </a:pPr>
            <a:endParaRPr lang="sv-SE" sz="1800" dirty="0"/>
          </a:p>
          <a:p>
            <a:pPr marL="0" indent="0">
              <a:buNone/>
            </a:pPr>
            <a:r>
              <a:rPr lang="sv-SE" sz="1800" dirty="0"/>
              <a:t>Skriv följande, så snabbt och korrekt du kan;</a:t>
            </a:r>
          </a:p>
          <a:p>
            <a:pPr marL="457200" indent="-457200">
              <a:buAutoNum type="arabicPeriod"/>
            </a:pPr>
            <a:r>
              <a:rPr lang="sv-SE" sz="1800" dirty="0"/>
              <a:t>Jag är effektiv</a:t>
            </a:r>
          </a:p>
          <a:p>
            <a:pPr marL="457200" indent="-457200">
              <a:buAutoNum type="arabicPeriod"/>
            </a:pPr>
            <a:r>
              <a:rPr lang="sv-SE" sz="1800" dirty="0"/>
              <a:t>1 2 3 4 5 6 7 8 9 10 11 12 13</a:t>
            </a:r>
          </a:p>
          <a:p>
            <a:pPr marL="457200" indent="-457200">
              <a:buAutoNum type="arabicPeriod"/>
            </a:pPr>
            <a:endParaRPr lang="sv-SE" sz="1800" dirty="0"/>
          </a:p>
          <a:p>
            <a:pPr marL="0" indent="0">
              <a:buNone/>
            </a:pPr>
            <a:r>
              <a:rPr lang="sv-SE" sz="1800" dirty="0"/>
              <a:t>Starta när vi säger KÖR!</a:t>
            </a:r>
          </a:p>
          <a:p>
            <a:pPr marL="0" indent="0">
              <a:buNone/>
            </a:pPr>
            <a:r>
              <a:rPr lang="sv-SE" sz="1800" dirty="0"/>
              <a:t>Den som är först klar ropar KLAR!</a:t>
            </a:r>
          </a:p>
        </p:txBody>
      </p:sp>
      <p:sp>
        <p:nvSpPr>
          <p:cNvPr id="4" name="Platshållare för bildnummer 3">
            <a:extLst>
              <a:ext uri="{FF2B5EF4-FFF2-40B4-BE49-F238E27FC236}">
                <a16:creationId xmlns:a16="http://schemas.microsoft.com/office/drawing/2014/main" id="{C0DC567D-7E2D-6A49-447D-E5F7479D86FB}"/>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24</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Rubrik 9">
            <a:extLst>
              <a:ext uri="{FF2B5EF4-FFF2-40B4-BE49-F238E27FC236}">
                <a16:creationId xmlns:a16="http://schemas.microsoft.com/office/drawing/2014/main" id="{BEA1A7F3-2F2D-6CDD-D8C1-21A6550A7304}"/>
              </a:ext>
            </a:extLst>
          </p:cNvPr>
          <p:cNvSpPr>
            <a:spLocks noGrp="1"/>
          </p:cNvSpPr>
          <p:nvPr>
            <p:ph type="title"/>
          </p:nvPr>
        </p:nvSpPr>
        <p:spPr>
          <a:xfrm>
            <a:off x="766764" y="812336"/>
            <a:ext cx="4920049" cy="1325563"/>
          </a:xfrm>
        </p:spPr>
        <p:txBody>
          <a:bodyPr>
            <a:normAutofit/>
          </a:bodyPr>
          <a:lstStyle/>
          <a:p>
            <a:r>
              <a:rPr lang="sv-SE" sz="3200" b="1" dirty="0"/>
              <a:t>Experiment 1 – arbetsbelastning</a:t>
            </a:r>
            <a:endParaRPr lang="sv-SE" sz="2000" b="1" dirty="0"/>
          </a:p>
        </p:txBody>
      </p:sp>
      <p:pic>
        <p:nvPicPr>
          <p:cNvPr id="1026" name="Picture 2" descr="Tidtagarur StoppUr - Svart - Elgiganten - Elgiganten">
            <a:extLst>
              <a:ext uri="{FF2B5EF4-FFF2-40B4-BE49-F238E27FC236}">
                <a16:creationId xmlns:a16="http://schemas.microsoft.com/office/drawing/2014/main" id="{AC806EEC-6080-64BC-FBBC-EFAA45EDC4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506" b="6573"/>
          <a:stretch/>
        </p:blipFill>
        <p:spPr bwMode="auto">
          <a:xfrm>
            <a:off x="7346197" y="1264191"/>
            <a:ext cx="4845803" cy="4948154"/>
          </a:xfrm>
          <a:prstGeom prst="rect">
            <a:avLst/>
          </a:prstGeom>
          <a:noFill/>
          <a:extLst>
            <a:ext uri="{909E8E84-426E-40DD-AFC4-6F175D3DCCD1}">
              <a14:hiddenFill xmlns:a14="http://schemas.microsoft.com/office/drawing/2010/main">
                <a:solidFill>
                  <a:srgbClr val="FFFFFF"/>
                </a:solidFill>
              </a14:hiddenFill>
            </a:ext>
          </a:extLst>
        </p:spPr>
      </p:pic>
      <p:sp>
        <p:nvSpPr>
          <p:cNvPr id="2" name="Rektangel 1">
            <a:extLst>
              <a:ext uri="{FF2B5EF4-FFF2-40B4-BE49-F238E27FC236}">
                <a16:creationId xmlns:a16="http://schemas.microsoft.com/office/drawing/2014/main" id="{592C7BDA-979B-5A4C-B2DF-A800703EE64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2F720ABA-A70F-2751-3575-FB432C768C1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7838A627-41A2-0DD4-DD83-5438C68D59B5}"/>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20603410-8B0D-D176-F47C-C3C1A10C719A}"/>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066306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C0DC567D-7E2D-6A49-447D-E5F7479D86FB}"/>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25</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Rubrik 9">
            <a:extLst>
              <a:ext uri="{FF2B5EF4-FFF2-40B4-BE49-F238E27FC236}">
                <a16:creationId xmlns:a16="http://schemas.microsoft.com/office/drawing/2014/main" id="{BEA1A7F3-2F2D-6CDD-D8C1-21A6550A7304}"/>
              </a:ext>
            </a:extLst>
          </p:cNvPr>
          <p:cNvSpPr>
            <a:spLocks noGrp="1"/>
          </p:cNvSpPr>
          <p:nvPr>
            <p:ph type="title"/>
          </p:nvPr>
        </p:nvSpPr>
        <p:spPr>
          <a:xfrm>
            <a:off x="766764" y="834108"/>
            <a:ext cx="4920049" cy="1325563"/>
          </a:xfrm>
        </p:spPr>
        <p:txBody>
          <a:bodyPr>
            <a:normAutofit/>
          </a:bodyPr>
          <a:lstStyle/>
          <a:p>
            <a:r>
              <a:rPr lang="sv-SE" sz="3200" b="1" dirty="0"/>
              <a:t>Experiment 2 – arbetsbelastning</a:t>
            </a:r>
            <a:endParaRPr lang="sv-SE" sz="2000" b="1" dirty="0"/>
          </a:p>
        </p:txBody>
      </p:sp>
      <p:pic>
        <p:nvPicPr>
          <p:cNvPr id="1026" name="Picture 2" descr="Tidtagarur StoppUr - Svart - Elgiganten - Elgiganten">
            <a:extLst>
              <a:ext uri="{FF2B5EF4-FFF2-40B4-BE49-F238E27FC236}">
                <a16:creationId xmlns:a16="http://schemas.microsoft.com/office/drawing/2014/main" id="{AC806EEC-6080-64BC-FBBC-EFAA45EDC4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506" b="6573"/>
          <a:stretch/>
        </p:blipFill>
        <p:spPr bwMode="auto">
          <a:xfrm>
            <a:off x="7346197" y="1264191"/>
            <a:ext cx="4845803" cy="4948154"/>
          </a:xfrm>
          <a:prstGeom prst="rect">
            <a:avLst/>
          </a:prstGeom>
          <a:noFill/>
          <a:extLst>
            <a:ext uri="{909E8E84-426E-40DD-AFC4-6F175D3DCCD1}">
              <a14:hiddenFill xmlns:a14="http://schemas.microsoft.com/office/drawing/2010/main">
                <a:solidFill>
                  <a:srgbClr val="FFFFFF"/>
                </a:solidFill>
              </a14:hiddenFill>
            </a:ext>
          </a:extLst>
        </p:spPr>
      </p:pic>
      <p:sp>
        <p:nvSpPr>
          <p:cNvPr id="2" name="Rektangel 1">
            <a:extLst>
              <a:ext uri="{FF2B5EF4-FFF2-40B4-BE49-F238E27FC236}">
                <a16:creationId xmlns:a16="http://schemas.microsoft.com/office/drawing/2014/main" id="{592C7BDA-979B-5A4C-B2DF-A800703EE64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2F720ABA-A70F-2751-3575-FB432C768C1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7838A627-41A2-0DD4-DD83-5438C68D59B5}"/>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20603410-8B0D-D176-F47C-C3C1A10C719A}"/>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2" name="Platshållare för innehåll 10">
            <a:extLst>
              <a:ext uri="{FF2B5EF4-FFF2-40B4-BE49-F238E27FC236}">
                <a16:creationId xmlns:a16="http://schemas.microsoft.com/office/drawing/2014/main" id="{C31E0664-D32C-42C0-3EFD-E362DCFF7D2B}"/>
              </a:ext>
            </a:extLst>
          </p:cNvPr>
          <p:cNvSpPr txBox="1">
            <a:spLocks/>
          </p:cNvSpPr>
          <p:nvPr/>
        </p:nvSpPr>
        <p:spPr>
          <a:xfrm>
            <a:off x="766764" y="2125365"/>
            <a:ext cx="7352375" cy="41364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v-SE" sz="1800"/>
              <a:t>Gör två skrivrader på ett papper;</a:t>
            </a:r>
          </a:p>
          <a:p>
            <a:pPr marL="0" indent="0">
              <a:buFont typeface="Arial" panose="020B0604020202020204" pitchFamily="34" charset="0"/>
              <a:buNone/>
            </a:pPr>
            <a:r>
              <a:rPr lang="sv-SE" sz="1800"/>
              <a:t>1._________________________________</a:t>
            </a:r>
          </a:p>
          <a:p>
            <a:pPr marL="0" indent="0">
              <a:buFont typeface="Arial" panose="020B0604020202020204" pitchFamily="34" charset="0"/>
              <a:buNone/>
            </a:pPr>
            <a:r>
              <a:rPr lang="sv-SE" sz="1800"/>
              <a:t>2._________________________________</a:t>
            </a:r>
          </a:p>
          <a:p>
            <a:pPr marL="0" indent="0">
              <a:buFont typeface="Arial" panose="020B0604020202020204" pitchFamily="34" charset="0"/>
              <a:buNone/>
            </a:pPr>
            <a:endParaRPr lang="sv-SE" sz="600"/>
          </a:p>
          <a:p>
            <a:pPr marL="0" indent="0">
              <a:buFont typeface="Arial" panose="020B0604020202020204" pitchFamily="34" charset="0"/>
              <a:buNone/>
            </a:pPr>
            <a:r>
              <a:rPr lang="sv-SE" sz="1800"/>
              <a:t>Du ska nu producera samma resultat som förra gången:</a:t>
            </a:r>
          </a:p>
          <a:p>
            <a:pPr marL="457200" indent="-457200">
              <a:buFont typeface="Arial" panose="020B0604020202020204" pitchFamily="34" charset="0"/>
              <a:buAutoNum type="arabicPeriod"/>
            </a:pPr>
            <a:r>
              <a:rPr lang="sv-SE" sz="1800"/>
              <a:t>J a g  ä r  e f f e k t i v</a:t>
            </a:r>
          </a:p>
          <a:p>
            <a:pPr marL="457200" indent="-457200">
              <a:buFont typeface="Arial" panose="020B0604020202020204" pitchFamily="34" charset="0"/>
              <a:buAutoNum type="arabicPeriod"/>
            </a:pPr>
            <a:r>
              <a:rPr lang="sv-SE" sz="1800"/>
              <a:t>1 2 3 4 5 6 7 8 9 10 11 12 13</a:t>
            </a:r>
          </a:p>
          <a:p>
            <a:pPr marL="0" indent="0">
              <a:buFont typeface="Arial" panose="020B0604020202020204" pitchFamily="34" charset="0"/>
              <a:buNone/>
            </a:pPr>
            <a:r>
              <a:rPr lang="sv-SE" sz="1800"/>
              <a:t>Men den här gången skriver du </a:t>
            </a:r>
            <a:r>
              <a:rPr lang="sv-SE" sz="1800" b="1"/>
              <a:t>varannan bokstav </a:t>
            </a:r>
            <a:r>
              <a:rPr lang="sv-SE" sz="1800"/>
              <a:t>och </a:t>
            </a:r>
            <a:r>
              <a:rPr lang="sv-SE" sz="1800" b="1"/>
              <a:t>varannan siffra</a:t>
            </a:r>
            <a:r>
              <a:rPr lang="sv-SE" sz="1800"/>
              <a:t>. </a:t>
            </a:r>
          </a:p>
          <a:p>
            <a:pPr marL="457200" indent="-457200">
              <a:buFont typeface="Arial" panose="020B0604020202020204" pitchFamily="34" charset="0"/>
              <a:buAutoNum type="arabicPeriod"/>
            </a:pPr>
            <a:endParaRPr lang="sv-SE" sz="900"/>
          </a:p>
          <a:p>
            <a:pPr marL="0" indent="0">
              <a:buFont typeface="Arial" panose="020B0604020202020204" pitchFamily="34" charset="0"/>
              <a:buNone/>
            </a:pPr>
            <a:r>
              <a:rPr lang="sv-SE" sz="1800"/>
              <a:t>Starta när vi säger KÖR!</a:t>
            </a:r>
          </a:p>
          <a:p>
            <a:pPr marL="0" indent="0">
              <a:buFont typeface="Arial" panose="020B0604020202020204" pitchFamily="34" charset="0"/>
              <a:buNone/>
            </a:pPr>
            <a:r>
              <a:rPr lang="sv-SE" sz="1800"/>
              <a:t>Den som är först klar ropar KLAR!</a:t>
            </a:r>
            <a:endParaRPr lang="sv-SE" sz="1800" dirty="0"/>
          </a:p>
        </p:txBody>
      </p:sp>
    </p:spTree>
    <p:extLst>
      <p:ext uri="{BB962C8B-B14F-4D97-AF65-F5344CB8AC3E}">
        <p14:creationId xmlns:p14="http://schemas.microsoft.com/office/powerpoint/2010/main" val="2725936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C0DC567D-7E2D-6A49-447D-E5F7479D86FB}"/>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26</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Rubrik 9">
            <a:extLst>
              <a:ext uri="{FF2B5EF4-FFF2-40B4-BE49-F238E27FC236}">
                <a16:creationId xmlns:a16="http://schemas.microsoft.com/office/drawing/2014/main" id="{BEA1A7F3-2F2D-6CDD-D8C1-21A6550A7304}"/>
              </a:ext>
            </a:extLst>
          </p:cNvPr>
          <p:cNvSpPr>
            <a:spLocks noGrp="1"/>
          </p:cNvSpPr>
          <p:nvPr>
            <p:ph type="title"/>
          </p:nvPr>
        </p:nvSpPr>
        <p:spPr>
          <a:xfrm>
            <a:off x="766764" y="877652"/>
            <a:ext cx="4920049" cy="1325563"/>
          </a:xfrm>
        </p:spPr>
        <p:txBody>
          <a:bodyPr>
            <a:normAutofit/>
          </a:bodyPr>
          <a:lstStyle/>
          <a:p>
            <a:r>
              <a:rPr lang="sv-SE" sz="3200" b="1" dirty="0"/>
              <a:t>Slutsats</a:t>
            </a:r>
            <a:endParaRPr lang="sv-SE" sz="2000" b="1" dirty="0"/>
          </a:p>
        </p:txBody>
      </p:sp>
      <p:sp>
        <p:nvSpPr>
          <p:cNvPr id="2" name="Rektangel 1">
            <a:extLst>
              <a:ext uri="{FF2B5EF4-FFF2-40B4-BE49-F238E27FC236}">
                <a16:creationId xmlns:a16="http://schemas.microsoft.com/office/drawing/2014/main" id="{592C7BDA-979B-5A4C-B2DF-A800703EE64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2F720ABA-A70F-2751-3575-FB432C768C1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7838A627-41A2-0DD4-DD83-5438C68D59B5}"/>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20603410-8B0D-D176-F47C-C3C1A10C719A}"/>
              </a:ext>
            </a:extLst>
          </p:cNvPr>
          <p:cNvPicPr>
            <a:picLocks noChangeAspect="1"/>
          </p:cNvPicPr>
          <p:nvPr/>
        </p:nvPicPr>
        <p:blipFill>
          <a:blip r:embed="rId4"/>
          <a:stretch>
            <a:fillRect/>
          </a:stretch>
        </p:blipFill>
        <p:spPr>
          <a:xfrm>
            <a:off x="5104478" y="6355122"/>
            <a:ext cx="1983043" cy="243114"/>
          </a:xfrm>
          <a:prstGeom prst="rect">
            <a:avLst/>
          </a:prstGeom>
        </p:spPr>
      </p:pic>
      <p:sp>
        <p:nvSpPr>
          <p:cNvPr id="12" name="Platshållare för innehåll 10">
            <a:extLst>
              <a:ext uri="{FF2B5EF4-FFF2-40B4-BE49-F238E27FC236}">
                <a16:creationId xmlns:a16="http://schemas.microsoft.com/office/drawing/2014/main" id="{C31E0664-D32C-42C0-3EFD-E362DCFF7D2B}"/>
              </a:ext>
            </a:extLst>
          </p:cNvPr>
          <p:cNvSpPr txBox="1">
            <a:spLocks/>
          </p:cNvSpPr>
          <p:nvPr/>
        </p:nvSpPr>
        <p:spPr>
          <a:xfrm>
            <a:off x="766764" y="2325896"/>
            <a:ext cx="7352375" cy="3426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sz="2400" dirty="0"/>
              <a:t>Vi kan inte </a:t>
            </a:r>
            <a:r>
              <a:rPr lang="sv-SE" sz="2400" dirty="0" err="1"/>
              <a:t>multitaska</a:t>
            </a:r>
            <a:r>
              <a:rPr lang="sv-SE" sz="2400" dirty="0"/>
              <a:t> – vi ”växlar”!</a:t>
            </a:r>
          </a:p>
          <a:p>
            <a:r>
              <a:rPr lang="sv-SE" sz="2400" dirty="0"/>
              <a:t>Kostar energi &amp; leder till fler fel</a:t>
            </a:r>
          </a:p>
          <a:p>
            <a:r>
              <a:rPr lang="sv-SE" sz="2400" dirty="0"/>
              <a:t>Man blir tröttare = ökar en redan hög arbetsbelastning</a:t>
            </a:r>
            <a:endParaRPr lang="sv-SE" sz="2000" dirty="0"/>
          </a:p>
        </p:txBody>
      </p:sp>
      <p:pic>
        <p:nvPicPr>
          <p:cNvPr id="7" name="Picture 7" descr="multitasking_the_single_best_way_to_screw_up_b_mug-p1687069136334478752phgd_4001">
            <a:extLst>
              <a:ext uri="{FF2B5EF4-FFF2-40B4-BE49-F238E27FC236}">
                <a16:creationId xmlns:a16="http://schemas.microsoft.com/office/drawing/2014/main" id="{D2741679-87DF-2E11-2DC1-C25BBF8E94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7003" y="1746972"/>
            <a:ext cx="5144997" cy="387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271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yårsfesten">
            <a:extLst>
              <a:ext uri="{FF2B5EF4-FFF2-40B4-BE49-F238E27FC236}">
                <a16:creationId xmlns:a16="http://schemas.microsoft.com/office/drawing/2014/main" id="{22A8AAA6-3229-5927-886A-7DF4F73D50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6708" y="1585082"/>
            <a:ext cx="4164379" cy="4164379"/>
          </a:xfrm>
          <a:prstGeom prst="ellipse">
            <a:avLst/>
          </a:prstGeom>
          <a:noFill/>
          <a:extLst>
            <a:ext uri="{909E8E84-426E-40DD-AFC4-6F175D3DCCD1}">
              <a14:hiddenFill xmlns:a14="http://schemas.microsoft.com/office/drawing/2010/main">
                <a:solidFill>
                  <a:srgbClr val="FFFFFF"/>
                </a:solidFill>
              </a14:hiddenFill>
            </a:ext>
          </a:extLst>
        </p:spPr>
      </p:pic>
      <p:sp>
        <p:nvSpPr>
          <p:cNvPr id="4" name="Rubrik 4">
            <a:extLst>
              <a:ext uri="{FF2B5EF4-FFF2-40B4-BE49-F238E27FC236}">
                <a16:creationId xmlns:a16="http://schemas.microsoft.com/office/drawing/2014/main" id="{D51B1945-3D66-74B2-6E11-F87433239151}"/>
              </a:ext>
            </a:extLst>
          </p:cNvPr>
          <p:cNvSpPr txBox="1">
            <a:spLocks/>
          </p:cNvSpPr>
          <p:nvPr/>
        </p:nvSpPr>
        <p:spPr>
          <a:xfrm>
            <a:off x="779872" y="1221677"/>
            <a:ext cx="4285872" cy="1248756"/>
          </a:xfrm>
          <a:prstGeom prst="rect">
            <a:avLst/>
          </a:prstGeom>
        </p:spPr>
        <p:txBody>
          <a:bodyPr anchor="t">
            <a:normAutofit fontScale="97500"/>
          </a:bodyPr>
          <a:lstStyle>
            <a:lvl1pPr algn="l" defTabSz="914400" rtl="0" eaLnBrk="1" latinLnBrk="0" hangingPunct="1">
              <a:lnSpc>
                <a:spcPct val="90000"/>
              </a:lnSpc>
              <a:spcBef>
                <a:spcPct val="0"/>
              </a:spcBef>
              <a:buNone/>
              <a:defRPr sz="4800" b="1" i="0" kern="1200">
                <a:solidFill>
                  <a:schemeClr val="tx1"/>
                </a:solidFill>
                <a:latin typeface="GT Walsheim Regular" pitchFamily="2" charset="77"/>
                <a:ea typeface="+mj-ea"/>
                <a:cs typeface="GT Walsheim Regular" pitchFamily="2" charset="77"/>
              </a:defRPr>
            </a:lvl1pPr>
          </a:lstStyle>
          <a:p>
            <a:r>
              <a:rPr lang="sv-SE" sz="3200" dirty="0">
                <a:latin typeface="+mn-lt"/>
              </a:rPr>
              <a:t>Tydliga förväntningar spelar roll</a:t>
            </a:r>
            <a:endParaRPr lang="sv-SE" sz="3200" b="0" dirty="0">
              <a:latin typeface="+mn-lt"/>
            </a:endParaRPr>
          </a:p>
        </p:txBody>
      </p:sp>
      <p:sp>
        <p:nvSpPr>
          <p:cNvPr id="5" name="Platshållare för innehåll 2">
            <a:extLst>
              <a:ext uri="{FF2B5EF4-FFF2-40B4-BE49-F238E27FC236}">
                <a16:creationId xmlns:a16="http://schemas.microsoft.com/office/drawing/2014/main" id="{D5F083D6-C692-B4EF-8044-B8D05BC6CFF8}"/>
              </a:ext>
            </a:extLst>
          </p:cNvPr>
          <p:cNvSpPr txBox="1">
            <a:spLocks/>
          </p:cNvSpPr>
          <p:nvPr/>
        </p:nvSpPr>
        <p:spPr>
          <a:xfrm>
            <a:off x="816485" y="2526511"/>
            <a:ext cx="5329032" cy="37834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8150" indent="-438150">
              <a:buFont typeface="Arial" panose="020B0604020202020204" pitchFamily="34" charset="0"/>
              <a:buNone/>
            </a:pPr>
            <a:r>
              <a:rPr lang="sv-SE" sz="2000" b="1" dirty="0">
                <a:ea typeface="KorolevLiU Medium" charset="0"/>
                <a:cs typeface="KorolevLiU Medium" charset="0"/>
              </a:rPr>
              <a:t>Andras förväntningar</a:t>
            </a:r>
          </a:p>
          <a:p>
            <a:r>
              <a:rPr lang="sv-SE" sz="2000" dirty="0">
                <a:ea typeface="KorolevLiU Medium" charset="0"/>
                <a:cs typeface="KorolevLiU Medium" charset="0"/>
              </a:rPr>
              <a:t>På verksamheten</a:t>
            </a:r>
          </a:p>
          <a:p>
            <a:r>
              <a:rPr lang="sv-SE" sz="2000" dirty="0">
                <a:ea typeface="KorolevLiU Medium" charset="0"/>
                <a:cs typeface="KorolevLiU Medium" charset="0"/>
              </a:rPr>
              <a:t>På dig som chef</a:t>
            </a:r>
          </a:p>
          <a:p>
            <a:r>
              <a:rPr lang="sv-SE" sz="2000" dirty="0">
                <a:ea typeface="KorolevLiU Medium" charset="0"/>
                <a:cs typeface="KorolevLiU Medium" charset="0"/>
              </a:rPr>
              <a:t>På dig som medarbetare</a:t>
            </a:r>
          </a:p>
          <a:p>
            <a:endParaRPr lang="sv-SE" sz="2000" dirty="0">
              <a:ea typeface="KorolevLiU Medium" charset="0"/>
              <a:cs typeface="KorolevLiU Medium" charset="0"/>
            </a:endParaRPr>
          </a:p>
          <a:p>
            <a:pPr marL="0" indent="0">
              <a:buNone/>
            </a:pPr>
            <a:r>
              <a:rPr lang="sv-SE" sz="2000" b="1" dirty="0">
                <a:ea typeface="KorolevLiU Medium" charset="0"/>
                <a:cs typeface="KorolevLiU Medium" charset="0"/>
              </a:rPr>
              <a:t>Din egna förväntningar</a:t>
            </a:r>
          </a:p>
          <a:p>
            <a:r>
              <a:rPr lang="sv-SE" sz="2000" dirty="0">
                <a:ea typeface="KorolevLiU Medium" charset="0"/>
                <a:cs typeface="KorolevLiU Medium" charset="0"/>
              </a:rPr>
              <a:t>På dig själv</a:t>
            </a:r>
          </a:p>
          <a:p>
            <a:r>
              <a:rPr lang="sv-SE" sz="2000" dirty="0">
                <a:ea typeface="KorolevLiU Medium" charset="0"/>
                <a:cs typeface="KorolevLiU Medium" charset="0"/>
              </a:rPr>
              <a:t>På andra</a:t>
            </a:r>
          </a:p>
        </p:txBody>
      </p:sp>
      <p:sp>
        <p:nvSpPr>
          <p:cNvPr id="3" name="Ellips 2">
            <a:extLst>
              <a:ext uri="{FF2B5EF4-FFF2-40B4-BE49-F238E27FC236}">
                <a16:creationId xmlns:a16="http://schemas.microsoft.com/office/drawing/2014/main" id="{3F95A4AE-2DA9-8F7C-E890-8C1A2EA322C2}"/>
              </a:ext>
            </a:extLst>
          </p:cNvPr>
          <p:cNvSpPr/>
          <p:nvPr/>
        </p:nvSpPr>
        <p:spPr>
          <a:xfrm>
            <a:off x="9868671" y="4136049"/>
            <a:ext cx="1908000" cy="1908000"/>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3200" b="1" dirty="0">
                <a:solidFill>
                  <a:schemeClr val="bg1"/>
                </a:solidFill>
              </a:rPr>
              <a:t>?</a:t>
            </a:r>
          </a:p>
          <a:p>
            <a:pPr algn="ctr"/>
            <a:r>
              <a:rPr lang="sv-SE" sz="1400" b="1" dirty="0">
                <a:solidFill>
                  <a:schemeClr val="bg1"/>
                </a:solidFill>
              </a:rPr>
              <a:t>Otydliga</a:t>
            </a:r>
          </a:p>
          <a:p>
            <a:pPr algn="ctr"/>
            <a:r>
              <a:rPr lang="sv-SE" sz="1400" b="1" dirty="0">
                <a:solidFill>
                  <a:schemeClr val="bg1"/>
                </a:solidFill>
              </a:rPr>
              <a:t>Tvetydliga</a:t>
            </a:r>
          </a:p>
          <a:p>
            <a:pPr algn="ctr"/>
            <a:r>
              <a:rPr lang="sv-SE" sz="1400" b="1" dirty="0">
                <a:solidFill>
                  <a:schemeClr val="bg1"/>
                </a:solidFill>
              </a:rPr>
              <a:t>Motsägelsefulla</a:t>
            </a:r>
          </a:p>
        </p:txBody>
      </p:sp>
      <p:sp>
        <p:nvSpPr>
          <p:cNvPr id="6" name="Rektangel 5">
            <a:extLst>
              <a:ext uri="{FF2B5EF4-FFF2-40B4-BE49-F238E27FC236}">
                <a16:creationId xmlns:a16="http://schemas.microsoft.com/office/drawing/2014/main" id="{8F9B550F-46DC-18BC-8920-7328056EAD85}"/>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B085DB02-2D82-11B4-B49E-3E9D9A38C9C0}"/>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103DCB4B-7440-61A6-20D1-7774CFE55817}"/>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3DF761F2-8B7E-11B8-DC78-6B054FD982BC}"/>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84662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F9B550F-46DC-18BC-8920-7328056EAD85}"/>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B085DB02-2D82-11B4-B49E-3E9D9A38C9C0}"/>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103DCB4B-7440-61A6-20D1-7774CFE55817}"/>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3DF761F2-8B7E-11B8-DC78-6B054FD982BC}"/>
              </a:ext>
            </a:extLst>
          </p:cNvPr>
          <p:cNvPicPr>
            <a:picLocks noChangeAspect="1"/>
          </p:cNvPicPr>
          <p:nvPr/>
        </p:nvPicPr>
        <p:blipFill>
          <a:blip r:embed="rId4"/>
          <a:stretch>
            <a:fillRect/>
          </a:stretch>
        </p:blipFill>
        <p:spPr>
          <a:xfrm>
            <a:off x="5104478" y="6355122"/>
            <a:ext cx="1983043" cy="243114"/>
          </a:xfrm>
          <a:prstGeom prst="rect">
            <a:avLst/>
          </a:prstGeom>
        </p:spPr>
      </p:pic>
      <p:sp>
        <p:nvSpPr>
          <p:cNvPr id="2" name="textruta 1">
            <a:extLst>
              <a:ext uri="{FF2B5EF4-FFF2-40B4-BE49-F238E27FC236}">
                <a16:creationId xmlns:a16="http://schemas.microsoft.com/office/drawing/2014/main" id="{A4B4372D-7C0E-653D-27D6-33729D0E7895}"/>
              </a:ext>
            </a:extLst>
          </p:cNvPr>
          <p:cNvSpPr txBox="1"/>
          <p:nvPr/>
        </p:nvSpPr>
        <p:spPr>
          <a:xfrm>
            <a:off x="1881592" y="2213353"/>
            <a:ext cx="8461473" cy="3539430"/>
          </a:xfrm>
          <a:prstGeom prst="rect">
            <a:avLst/>
          </a:prstGeom>
          <a:noFill/>
        </p:spPr>
        <p:txBody>
          <a:bodyPr wrap="square">
            <a:spAutoFit/>
          </a:bodyPr>
          <a:lstStyle/>
          <a:p>
            <a:pPr algn="ctr">
              <a:defRPr/>
            </a:pPr>
            <a:r>
              <a:rPr kumimoji="0" lang="sv-SE" sz="3200" b="0" i="0" u="none" strike="noStrike" kern="1200" cap="none" spc="0" normalizeH="0" baseline="0" noProof="0" dirty="0">
                <a:ln>
                  <a:noFill/>
                </a:ln>
                <a:solidFill>
                  <a:srgbClr val="363534"/>
                </a:solidFill>
                <a:effectLst/>
                <a:uLnTx/>
                <a:uFillTx/>
                <a:latin typeface="Times" pitchFamily="2" charset="0"/>
                <a:ea typeface="+mn-ea"/>
                <a:cs typeface="+mn-cs"/>
              </a:rPr>
              <a:t>I vilka situationer upplever ni otydliga, tvetydliga eller motsägelsefulla förväntningar?</a:t>
            </a:r>
          </a:p>
          <a:p>
            <a:pPr algn="ctr">
              <a:defRPr/>
            </a:pPr>
            <a:endParaRPr lang="sv-SE" sz="3200" dirty="0">
              <a:solidFill>
                <a:srgbClr val="363534"/>
              </a:solidFill>
              <a:latin typeface="Times" pitchFamily="2" charset="0"/>
            </a:endParaRPr>
          </a:p>
          <a:p>
            <a:pPr algn="ctr">
              <a:defRPr/>
            </a:pPr>
            <a:r>
              <a:rPr kumimoji="0" lang="sv-SE" sz="3200" b="0" i="0" u="none" strike="noStrike" kern="1200" cap="none" spc="0" normalizeH="0" baseline="0" noProof="0" dirty="0">
                <a:ln>
                  <a:noFill/>
                </a:ln>
                <a:solidFill>
                  <a:srgbClr val="363534"/>
                </a:solidFill>
                <a:effectLst/>
                <a:uLnTx/>
                <a:uFillTx/>
                <a:latin typeface="Times" pitchFamily="2" charset="0"/>
                <a:ea typeface="+mn-ea"/>
                <a:cs typeface="+mn-cs"/>
              </a:rPr>
              <a:t>Vad gör ni idag för att skapa tydlighet? </a:t>
            </a:r>
          </a:p>
          <a:p>
            <a:pPr algn="ctr">
              <a:defRPr/>
            </a:pPr>
            <a:endParaRPr lang="sv-SE" sz="3200" dirty="0">
              <a:solidFill>
                <a:srgbClr val="363534"/>
              </a:solidFill>
              <a:latin typeface="Times" pitchFamily="2" charset="0"/>
            </a:endParaRPr>
          </a:p>
          <a:p>
            <a:pPr algn="ctr">
              <a:defRPr/>
            </a:pPr>
            <a:r>
              <a:rPr kumimoji="0" lang="sv-SE" sz="3200" b="0" i="0" u="none" strike="noStrike" kern="1200" cap="none" spc="0" normalizeH="0" baseline="0" noProof="0" dirty="0">
                <a:ln>
                  <a:noFill/>
                </a:ln>
                <a:solidFill>
                  <a:srgbClr val="363534"/>
                </a:solidFill>
                <a:effectLst/>
                <a:uLnTx/>
                <a:uFillTx/>
                <a:latin typeface="Times" pitchFamily="2" charset="0"/>
                <a:ea typeface="+mn-ea"/>
                <a:cs typeface="+mn-cs"/>
              </a:rPr>
              <a:t>Vad skulle ni vilja göra mer av tydliggöra förväntningar?</a:t>
            </a:r>
          </a:p>
        </p:txBody>
      </p:sp>
      <p:sp>
        <p:nvSpPr>
          <p:cNvPr id="10" name="Rubrik 3">
            <a:extLst>
              <a:ext uri="{FF2B5EF4-FFF2-40B4-BE49-F238E27FC236}">
                <a16:creationId xmlns:a16="http://schemas.microsoft.com/office/drawing/2014/main" id="{13FC24AF-088F-CACD-193B-DBDA599979C3}"/>
              </a:ext>
            </a:extLst>
          </p:cNvPr>
          <p:cNvSpPr txBox="1">
            <a:spLocks/>
          </p:cNvSpPr>
          <p:nvPr/>
        </p:nvSpPr>
        <p:spPr>
          <a:xfrm>
            <a:off x="697134" y="1232520"/>
            <a:ext cx="4086739" cy="833877"/>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3200" b="1" dirty="0">
                <a:latin typeface="+mn-lt"/>
                <a:cs typeface="Arial" panose="020B0604020202020204" pitchFamily="34" charset="0"/>
              </a:rPr>
              <a:t>Diskussionsfrågor:</a:t>
            </a:r>
          </a:p>
        </p:txBody>
      </p:sp>
    </p:spTree>
    <p:extLst>
      <p:ext uri="{BB962C8B-B14F-4D97-AF65-F5344CB8AC3E}">
        <p14:creationId xmlns:p14="http://schemas.microsoft.com/office/powerpoint/2010/main" val="20631165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2" y="1102980"/>
            <a:ext cx="4682567" cy="864642"/>
          </a:xfrm>
        </p:spPr>
        <p:txBody>
          <a:bodyPr>
            <a:noAutofit/>
          </a:bodyPr>
          <a:lstStyle/>
          <a:p>
            <a:r>
              <a:rPr lang="sv-SE" sz="3200" b="1" dirty="0">
                <a:cs typeface="Arial" panose="020B0604020202020204" pitchFamily="34" charset="0"/>
              </a:rPr>
              <a:t>Konstruktivt samspel – dialog om balans i livet</a:t>
            </a:r>
            <a:endParaRPr lang="sv-SE" sz="2400" b="1" dirty="0">
              <a:cs typeface="Arial" panose="020B0604020202020204" pitchFamily="34" charset="0"/>
            </a:endParaRP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2" y="2307075"/>
            <a:ext cx="5775420" cy="3576788"/>
          </a:xfrm>
        </p:spPr>
        <p:txBody>
          <a:bodyPr>
            <a:normAutofit lnSpcReduction="10000"/>
          </a:bodyPr>
          <a:lstStyle/>
          <a:p>
            <a:pPr marL="0" indent="0">
              <a:buNone/>
            </a:pPr>
            <a:r>
              <a:rPr lang="sv-SE" sz="1800" b="1" dirty="0"/>
              <a:t>Som medarbetare/individ</a:t>
            </a:r>
          </a:p>
          <a:p>
            <a:r>
              <a:rPr lang="sv-SE" sz="1800" dirty="0"/>
              <a:t>Berätta om din upplevelse och situation </a:t>
            </a:r>
          </a:p>
          <a:p>
            <a:pPr lvl="1"/>
            <a:r>
              <a:rPr lang="sv-SE" sz="1800" dirty="0"/>
              <a:t>Var konkret och ge exempel om du kan</a:t>
            </a:r>
          </a:p>
          <a:p>
            <a:pPr lvl="1"/>
            <a:r>
              <a:rPr lang="sv-SE" sz="1800" dirty="0"/>
              <a:t>Ge förslag på vad som kan göras och vilket stöd du behöver – om du vet eller har förslag</a:t>
            </a:r>
          </a:p>
          <a:p>
            <a:pPr lvl="1"/>
            <a:endParaRPr lang="sv-SE" sz="1800" dirty="0"/>
          </a:p>
          <a:p>
            <a:pPr marL="0" indent="0">
              <a:buNone/>
            </a:pPr>
            <a:r>
              <a:rPr lang="sv-SE" sz="1800" b="1" dirty="0"/>
              <a:t>Som kollega och chef</a:t>
            </a:r>
          </a:p>
          <a:p>
            <a:r>
              <a:rPr lang="sv-SE" sz="1800" dirty="0"/>
              <a:t>Var uppmärksam på signaler och ge stöd</a:t>
            </a:r>
          </a:p>
          <a:p>
            <a:pPr lvl="1"/>
            <a:r>
              <a:rPr lang="sv-SE" sz="1800" dirty="0"/>
              <a:t>Ställ frågor för att hjälpa till att hitta konstruktiva lösningar och nästa steg</a:t>
            </a:r>
          </a:p>
          <a:p>
            <a:pPr lvl="1"/>
            <a:r>
              <a:rPr lang="sv-SE" sz="1800" dirty="0"/>
              <a:t>Visa att du finns där! Man måste inte ha alla svar!</a:t>
            </a:r>
          </a:p>
          <a:p>
            <a:pPr lvl="1"/>
            <a:r>
              <a:rPr lang="sv-SE" sz="1800" dirty="0"/>
              <a:t>Erbjud hjälp att prioritera</a:t>
            </a:r>
          </a:p>
        </p:txBody>
      </p:sp>
      <p:pic>
        <p:nvPicPr>
          <p:cNvPr id="7" name="Bildobjekt 6">
            <a:extLst>
              <a:ext uri="{FF2B5EF4-FFF2-40B4-BE49-F238E27FC236}">
                <a16:creationId xmlns:a16="http://schemas.microsoft.com/office/drawing/2014/main" id="{0E6E73DE-11D9-119A-2EFB-23203C3A4E0B}"/>
              </a:ext>
            </a:extLst>
          </p:cNvPr>
          <p:cNvPicPr>
            <a:picLocks noChangeAspect="1"/>
          </p:cNvPicPr>
          <p:nvPr/>
        </p:nvPicPr>
        <p:blipFill>
          <a:blip r:embed="rId3"/>
          <a:stretch>
            <a:fillRect/>
          </a:stretch>
        </p:blipFill>
        <p:spPr>
          <a:xfrm>
            <a:off x="7217888" y="2502951"/>
            <a:ext cx="4423793" cy="4010713"/>
          </a:xfrm>
          <a:prstGeom prst="rect">
            <a:avLst/>
          </a:prstGeom>
        </p:spPr>
      </p:pic>
      <p:sp>
        <p:nvSpPr>
          <p:cNvPr id="8" name="Oval pratbubbla 7">
            <a:extLst>
              <a:ext uri="{FF2B5EF4-FFF2-40B4-BE49-F238E27FC236}">
                <a16:creationId xmlns:a16="http://schemas.microsoft.com/office/drawing/2014/main" id="{04783F19-FA09-E047-40A8-4C35D6BED493}"/>
              </a:ext>
            </a:extLst>
          </p:cNvPr>
          <p:cNvSpPr/>
          <p:nvPr/>
        </p:nvSpPr>
        <p:spPr>
          <a:xfrm>
            <a:off x="9841719" y="1535301"/>
            <a:ext cx="1976307" cy="1070513"/>
          </a:xfrm>
          <a:prstGeom prst="wedgeEllipseCallout">
            <a:avLst>
              <a:gd name="adj1" fmla="val -20029"/>
              <a:gd name="adj2" fmla="val 771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000"/>
              </a:spcBef>
              <a:defRPr/>
            </a:pPr>
            <a:r>
              <a:rPr lang="sv-SE" sz="1400" i="1" dirty="0">
                <a:solidFill>
                  <a:schemeClr val="bg1"/>
                </a:solidFill>
              </a:rPr>
              <a:t>Vad kan vi hjälpas åt med utifrån din situation?</a:t>
            </a:r>
          </a:p>
        </p:txBody>
      </p:sp>
      <p:sp>
        <p:nvSpPr>
          <p:cNvPr id="2" name="Oval pratbubbla 1">
            <a:extLst>
              <a:ext uri="{FF2B5EF4-FFF2-40B4-BE49-F238E27FC236}">
                <a16:creationId xmlns:a16="http://schemas.microsoft.com/office/drawing/2014/main" id="{0AE1A678-8E88-31AE-8A7D-1257A30B6ECB}"/>
              </a:ext>
            </a:extLst>
          </p:cNvPr>
          <p:cNvSpPr/>
          <p:nvPr/>
        </p:nvSpPr>
        <p:spPr>
          <a:xfrm>
            <a:off x="6542182" y="1798085"/>
            <a:ext cx="2162919" cy="1275695"/>
          </a:xfrm>
          <a:prstGeom prst="wedgeEllipseCallout">
            <a:avLst>
              <a:gd name="adj1" fmla="val 21583"/>
              <a:gd name="adj2" fmla="val 739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000"/>
              </a:spcBef>
              <a:defRPr/>
            </a:pPr>
            <a:r>
              <a:rPr lang="sv-SE" sz="1400" i="1" dirty="0">
                <a:solidFill>
                  <a:schemeClr val="bg1"/>
                </a:solidFill>
              </a:rPr>
              <a:t>Jag har svårt att hinna </a:t>
            </a:r>
            <a:r>
              <a:rPr lang="sv-SE" sz="1400" i="1" dirty="0" err="1">
                <a:solidFill>
                  <a:schemeClr val="bg1"/>
                </a:solidFill>
              </a:rPr>
              <a:t>xyz</a:t>
            </a:r>
            <a:r>
              <a:rPr lang="sv-SE" sz="1400" i="1" dirty="0">
                <a:solidFill>
                  <a:schemeClr val="bg1"/>
                </a:solidFill>
              </a:rPr>
              <a:t> innan… </a:t>
            </a:r>
          </a:p>
          <a:p>
            <a:pPr lvl="0" algn="ctr">
              <a:lnSpc>
                <a:spcPct val="90000"/>
              </a:lnSpc>
              <a:spcBef>
                <a:spcPts val="1000"/>
              </a:spcBef>
              <a:defRPr/>
            </a:pPr>
            <a:r>
              <a:rPr lang="sv-SE" sz="1400" i="1" dirty="0">
                <a:solidFill>
                  <a:schemeClr val="bg1"/>
                </a:solidFill>
              </a:rPr>
              <a:t>Jag föreslår att…</a:t>
            </a:r>
          </a:p>
        </p:txBody>
      </p:sp>
      <p:sp>
        <p:nvSpPr>
          <p:cNvPr id="3" name="Rektangel 2">
            <a:extLst>
              <a:ext uri="{FF2B5EF4-FFF2-40B4-BE49-F238E27FC236}">
                <a16:creationId xmlns:a16="http://schemas.microsoft.com/office/drawing/2014/main" id="{90D5AA32-16B0-4B44-AC7B-5AD531C5CAA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15DC22B6-B5D5-1C2D-EA38-FD5CB286D2A7}"/>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4C58F333-AD60-9165-3DF8-7FDB8101851F}"/>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0" name="Bildobjekt 9">
            <a:extLst>
              <a:ext uri="{FF2B5EF4-FFF2-40B4-BE49-F238E27FC236}">
                <a16:creationId xmlns:a16="http://schemas.microsoft.com/office/drawing/2014/main" id="{76AA77F0-8532-EC52-F2F2-BCE51980D317}"/>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404264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5E20CA79-286F-8C07-1624-5822720B9260}"/>
              </a:ext>
            </a:extLst>
          </p:cNvPr>
          <p:cNvSpPr>
            <a:spLocks noGrp="1"/>
          </p:cNvSpPr>
          <p:nvPr>
            <p:ph type="title"/>
          </p:nvPr>
        </p:nvSpPr>
        <p:spPr>
          <a:xfrm>
            <a:off x="1225873" y="1367548"/>
            <a:ext cx="8529639" cy="561974"/>
          </a:xfrm>
        </p:spPr>
        <p:txBody>
          <a:bodyPr>
            <a:normAutofit/>
          </a:bodyPr>
          <a:lstStyle/>
          <a:p>
            <a:r>
              <a:rPr lang="sv-SE" sz="3200" b="1" dirty="0">
                <a:latin typeface="+mn-lt"/>
                <a:cs typeface="Arial" panose="020B0604020202020204" pitchFamily="34" charset="0"/>
              </a:rPr>
              <a:t>Agenda</a:t>
            </a:r>
          </a:p>
        </p:txBody>
      </p:sp>
      <p:sp>
        <p:nvSpPr>
          <p:cNvPr id="5" name="Platshållare för text 4">
            <a:extLst>
              <a:ext uri="{FF2B5EF4-FFF2-40B4-BE49-F238E27FC236}">
                <a16:creationId xmlns:a16="http://schemas.microsoft.com/office/drawing/2014/main" id="{C8447DC2-99E6-F246-5D3D-B466C205C98C}"/>
              </a:ext>
            </a:extLst>
          </p:cNvPr>
          <p:cNvSpPr>
            <a:spLocks noGrp="1"/>
          </p:cNvSpPr>
          <p:nvPr>
            <p:ph type="body" idx="1"/>
          </p:nvPr>
        </p:nvSpPr>
        <p:spPr>
          <a:xfrm>
            <a:off x="1225874" y="2241295"/>
            <a:ext cx="4239012" cy="3307981"/>
          </a:xfrm>
        </p:spPr>
        <p:txBody>
          <a:bodyPr>
            <a:noAutofit/>
          </a:bodyPr>
          <a:lstStyle/>
          <a:p>
            <a:pPr marL="285750" indent="-285750">
              <a:buFont typeface="Arial" panose="020B0604020202020204" pitchFamily="34" charset="0"/>
              <a:buChar char="•"/>
            </a:pPr>
            <a:r>
              <a:rPr lang="sv-SE" sz="2000" dirty="0">
                <a:solidFill>
                  <a:schemeClr val="tx1"/>
                </a:solidFill>
                <a:cs typeface="Arial" panose="020B0604020202020204" pitchFamily="34" charset="0"/>
              </a:rPr>
              <a:t>Introduktion till hållbart arbetsliv – balans i livet </a:t>
            </a:r>
          </a:p>
          <a:p>
            <a:pPr marL="285750" indent="-285750">
              <a:buFont typeface="Arial" panose="020B0604020202020204" pitchFamily="34" charset="0"/>
              <a:buChar char="•"/>
            </a:pPr>
            <a:r>
              <a:rPr lang="sv-SE" sz="2000" dirty="0">
                <a:solidFill>
                  <a:schemeClr val="tx1"/>
                </a:solidFill>
                <a:cs typeface="Arial" panose="020B0604020202020204" pitchFamily="34" charset="0"/>
              </a:rPr>
              <a:t>Kunskap, reflektion och diskussion om Hållbart arbetsliv – balans i livet inom områdena;</a:t>
            </a:r>
          </a:p>
          <a:p>
            <a:pPr marL="285750" indent="-285750">
              <a:buFont typeface="Arial" panose="020B0604020202020204" pitchFamily="34" charset="0"/>
              <a:buChar char="•"/>
            </a:pPr>
            <a:endParaRPr lang="sv-SE" sz="700" dirty="0">
              <a:solidFill>
                <a:schemeClr val="tx1"/>
              </a:solidFill>
              <a:cs typeface="Arial" panose="020B0604020202020204" pitchFamily="34" charset="0"/>
            </a:endParaRPr>
          </a:p>
          <a:p>
            <a:pPr marL="742950" lvl="1" indent="-285750">
              <a:buFont typeface="Arial" panose="020B0604020202020204" pitchFamily="34" charset="0"/>
              <a:buChar char="•"/>
            </a:pPr>
            <a:r>
              <a:rPr lang="sv-SE" dirty="0">
                <a:solidFill>
                  <a:schemeClr val="tx1"/>
                </a:solidFill>
                <a:cs typeface="Arial" panose="020B0604020202020204" pitchFamily="34" charset="0"/>
              </a:rPr>
              <a:t>Arbetsbelastning</a:t>
            </a:r>
          </a:p>
          <a:p>
            <a:pPr marL="742950" lvl="1" indent="-285750">
              <a:buFont typeface="Arial" panose="020B0604020202020204" pitchFamily="34" charset="0"/>
              <a:buChar char="•"/>
            </a:pPr>
            <a:endParaRPr lang="sv-SE" sz="700" dirty="0">
              <a:solidFill>
                <a:schemeClr val="tx1"/>
              </a:solidFill>
              <a:cs typeface="Arial" panose="020B0604020202020204" pitchFamily="34" charset="0"/>
            </a:endParaRPr>
          </a:p>
          <a:p>
            <a:pPr marL="742950" lvl="1" indent="-285750">
              <a:buFont typeface="Arial" panose="020B0604020202020204" pitchFamily="34" charset="0"/>
              <a:buChar char="•"/>
            </a:pPr>
            <a:r>
              <a:rPr lang="sv-SE" dirty="0">
                <a:solidFill>
                  <a:schemeClr val="tx1"/>
                </a:solidFill>
                <a:cs typeface="Arial" panose="020B0604020202020204" pitchFamily="34" charset="0"/>
              </a:rPr>
              <a:t>Tillgänglighet</a:t>
            </a:r>
          </a:p>
          <a:p>
            <a:pPr marL="742950" lvl="1" indent="-285750">
              <a:buFont typeface="Arial" panose="020B0604020202020204" pitchFamily="34" charset="0"/>
              <a:buChar char="•"/>
            </a:pPr>
            <a:endParaRPr lang="sv-SE" sz="700" dirty="0">
              <a:solidFill>
                <a:schemeClr val="tx1"/>
              </a:solidFill>
              <a:cs typeface="Arial" panose="020B0604020202020204" pitchFamily="34" charset="0"/>
            </a:endParaRPr>
          </a:p>
          <a:p>
            <a:pPr marL="742950" lvl="1" indent="-285750">
              <a:buFont typeface="Arial" panose="020B0604020202020204" pitchFamily="34" charset="0"/>
              <a:buChar char="•"/>
            </a:pPr>
            <a:r>
              <a:rPr lang="sv-SE" dirty="0">
                <a:solidFill>
                  <a:schemeClr val="tx1"/>
                </a:solidFill>
                <a:cs typeface="Arial" panose="020B0604020202020204" pitchFamily="34" charset="0"/>
              </a:rPr>
              <a:t>Återhämtning</a:t>
            </a:r>
          </a:p>
        </p:txBody>
      </p:sp>
      <p:sp>
        <p:nvSpPr>
          <p:cNvPr id="6" name="Rektangel 5">
            <a:extLst>
              <a:ext uri="{FF2B5EF4-FFF2-40B4-BE49-F238E27FC236}">
                <a16:creationId xmlns:a16="http://schemas.microsoft.com/office/drawing/2014/main" id="{ED5EFB08-C9A0-95A5-3467-E19B020E8C62}"/>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957F12E6-CB54-3411-4449-9446522740E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CC7BDE62-01ED-00CA-C210-73AC8CAB8B30}"/>
              </a:ext>
            </a:extLst>
          </p:cNvPr>
          <p:cNvPicPr>
            <a:picLocks noChangeAspect="1"/>
          </p:cNvPicPr>
          <p:nvPr/>
        </p:nvPicPr>
        <p:blipFill>
          <a:blip r:embed="rId2"/>
          <a:stretch>
            <a:fillRect/>
          </a:stretch>
        </p:blipFill>
        <p:spPr>
          <a:xfrm>
            <a:off x="5104478" y="6355122"/>
            <a:ext cx="1983043" cy="243114"/>
          </a:xfrm>
          <a:prstGeom prst="rect">
            <a:avLst/>
          </a:prstGeom>
        </p:spPr>
      </p:pic>
      <p:pic>
        <p:nvPicPr>
          <p:cNvPr id="11" name="Bildobjekt 10">
            <a:extLst>
              <a:ext uri="{FF2B5EF4-FFF2-40B4-BE49-F238E27FC236}">
                <a16:creationId xmlns:a16="http://schemas.microsoft.com/office/drawing/2014/main" id="{1DA9EFF0-7B1D-4F8C-189E-50AE6DA97B6F}"/>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15" name="Bildobjekt 14">
            <a:extLst>
              <a:ext uri="{FF2B5EF4-FFF2-40B4-BE49-F238E27FC236}">
                <a16:creationId xmlns:a16="http://schemas.microsoft.com/office/drawing/2014/main" id="{B1D45CB8-E75E-5980-2955-BCF2C80A251E}"/>
              </a:ext>
            </a:extLst>
          </p:cNvPr>
          <p:cNvPicPr>
            <a:picLocks noChangeAspect="1"/>
          </p:cNvPicPr>
          <p:nvPr/>
        </p:nvPicPr>
        <p:blipFill>
          <a:blip r:embed="rId4"/>
          <a:stretch>
            <a:fillRect/>
          </a:stretch>
        </p:blipFill>
        <p:spPr>
          <a:xfrm>
            <a:off x="6315502" y="1435324"/>
            <a:ext cx="5308654" cy="4602555"/>
          </a:xfrm>
          <a:prstGeom prst="rect">
            <a:avLst/>
          </a:prstGeom>
        </p:spPr>
      </p:pic>
    </p:spTree>
    <p:extLst>
      <p:ext uri="{BB962C8B-B14F-4D97-AF65-F5344CB8AC3E}">
        <p14:creationId xmlns:p14="http://schemas.microsoft.com/office/powerpoint/2010/main" val="1326719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667910" y="1403194"/>
            <a:ext cx="4652800" cy="864642"/>
          </a:xfrm>
        </p:spPr>
        <p:txBody>
          <a:bodyPr>
            <a:noAutofit/>
          </a:bodyPr>
          <a:lstStyle/>
          <a:p>
            <a:r>
              <a:rPr lang="sv-SE" sz="3200" b="1" dirty="0">
                <a:cs typeface="Arial" panose="020B0604020202020204" pitchFamily="34" charset="0"/>
              </a:rPr>
              <a:t>Prioritering av uppgifter vid hög arbetsbelastning</a:t>
            </a:r>
            <a:br>
              <a:rPr lang="sv-SE" sz="3200" b="1" dirty="0"/>
            </a:br>
            <a:endParaRPr lang="sv-SE" sz="3200" b="1" dirty="0"/>
          </a:p>
        </p:txBody>
      </p:sp>
      <p:pic>
        <p:nvPicPr>
          <p:cNvPr id="7" name="Bildobjekt 6">
            <a:extLst>
              <a:ext uri="{FF2B5EF4-FFF2-40B4-BE49-F238E27FC236}">
                <a16:creationId xmlns:a16="http://schemas.microsoft.com/office/drawing/2014/main" id="{F70AD9D2-DC79-5FCC-7E6C-F070CCC390B4}"/>
              </a:ext>
            </a:extLst>
          </p:cNvPr>
          <p:cNvPicPr>
            <a:picLocks noChangeAspect="1"/>
          </p:cNvPicPr>
          <p:nvPr/>
        </p:nvPicPr>
        <p:blipFill>
          <a:blip r:embed="rId3"/>
          <a:stretch>
            <a:fillRect/>
          </a:stretch>
        </p:blipFill>
        <p:spPr>
          <a:xfrm>
            <a:off x="2852796" y="2369793"/>
            <a:ext cx="7646795" cy="3326318"/>
          </a:xfrm>
          <a:prstGeom prst="rect">
            <a:avLst/>
          </a:prstGeom>
        </p:spPr>
      </p:pic>
      <p:sp>
        <p:nvSpPr>
          <p:cNvPr id="2" name="Rektangel 1">
            <a:extLst>
              <a:ext uri="{FF2B5EF4-FFF2-40B4-BE49-F238E27FC236}">
                <a16:creationId xmlns:a16="http://schemas.microsoft.com/office/drawing/2014/main" id="{1E32A05E-C5CD-E2B3-489C-9C16368197C0}"/>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5EF29501-07B6-D1BD-CCDC-E63D573F46F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4" name="Bildobjekt 3">
            <a:extLst>
              <a:ext uri="{FF2B5EF4-FFF2-40B4-BE49-F238E27FC236}">
                <a16:creationId xmlns:a16="http://schemas.microsoft.com/office/drawing/2014/main" id="{C9E3A9D2-1D41-41A1-CBCA-06417FBEE5B3}"/>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79B31774-6719-32E9-4A2C-1393440A0FB2}"/>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40875366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1262171"/>
            <a:ext cx="10658474" cy="864642"/>
          </a:xfrm>
        </p:spPr>
        <p:txBody>
          <a:bodyPr>
            <a:normAutofit/>
          </a:bodyPr>
          <a:lstStyle/>
          <a:p>
            <a:r>
              <a:rPr lang="sv-SE" sz="3200" b="1" dirty="0">
                <a:cs typeface="Arial" panose="020B0604020202020204" pitchFamily="34" charset="0"/>
              </a:rPr>
              <a:t>Diskussion om arbetsbelastning</a:t>
            </a:r>
            <a:endParaRPr lang="sv-SE" sz="2000" b="1" dirty="0"/>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2374404"/>
            <a:ext cx="3400123" cy="3221425"/>
          </a:xfrm>
        </p:spPr>
        <p:txBody>
          <a:bodyPr>
            <a:normAutofit/>
          </a:bodyPr>
          <a:lstStyle/>
          <a:p>
            <a:pPr fontAlgn="t">
              <a:spcBef>
                <a:spcPts val="0"/>
              </a:spcBef>
              <a:buClr>
                <a:srgbClr val="363534"/>
              </a:buClr>
              <a:defRPr/>
            </a:pPr>
            <a:r>
              <a:rPr lang="sv-SE" sz="2000" dirty="0">
                <a:solidFill>
                  <a:srgbClr val="000000"/>
                </a:solidFill>
              </a:rPr>
              <a:t>Utifrån din situation, </a:t>
            </a:r>
            <a:r>
              <a:rPr lang="sv-SE" sz="2000" b="1" dirty="0">
                <a:solidFill>
                  <a:srgbClr val="000000"/>
                </a:solidFill>
              </a:rPr>
              <a:t>vad är det enklaste du kan göra </a:t>
            </a:r>
            <a:r>
              <a:rPr lang="sv-SE" sz="2000" dirty="0">
                <a:solidFill>
                  <a:srgbClr val="000000"/>
                </a:solidFill>
              </a:rPr>
              <a:t>för att bibehålla eller ta steg emot en rimlig belastning (arbete och fritid)?</a:t>
            </a:r>
          </a:p>
          <a:p>
            <a:pPr marL="0" indent="0" fontAlgn="t">
              <a:spcBef>
                <a:spcPts val="0"/>
              </a:spcBef>
              <a:buClr>
                <a:srgbClr val="363534"/>
              </a:buClr>
              <a:buNone/>
              <a:defRPr/>
            </a:pPr>
            <a:endParaRPr lang="sv-SE" sz="2000" dirty="0">
              <a:solidFill>
                <a:srgbClr val="000000"/>
              </a:solidFill>
            </a:endParaRPr>
          </a:p>
          <a:p>
            <a:pPr fontAlgn="t">
              <a:spcBef>
                <a:spcPts val="0"/>
              </a:spcBef>
              <a:buClr>
                <a:srgbClr val="363534"/>
              </a:buClr>
              <a:defRPr/>
            </a:pPr>
            <a:r>
              <a:rPr lang="sv-SE" sz="2000" b="1" dirty="0">
                <a:solidFill>
                  <a:srgbClr val="000000"/>
                </a:solidFill>
              </a:rPr>
              <a:t>Vad behöver du</a:t>
            </a:r>
            <a:r>
              <a:rPr lang="sv-SE" sz="2000" dirty="0">
                <a:solidFill>
                  <a:srgbClr val="000000"/>
                </a:solidFill>
              </a:rPr>
              <a:t> för stöd? Vad kan </a:t>
            </a:r>
            <a:r>
              <a:rPr lang="sv-SE" sz="2000" b="1" dirty="0">
                <a:solidFill>
                  <a:srgbClr val="000000"/>
                </a:solidFill>
              </a:rPr>
              <a:t>arbetsgivaren</a:t>
            </a:r>
            <a:r>
              <a:rPr lang="sv-SE" sz="2000" dirty="0">
                <a:solidFill>
                  <a:srgbClr val="000000"/>
                </a:solidFill>
              </a:rPr>
              <a:t> och/eller dina kollegor göra?</a:t>
            </a:r>
          </a:p>
        </p:txBody>
      </p:sp>
      <p:pic>
        <p:nvPicPr>
          <p:cNvPr id="2" name="Bildobjekt 1">
            <a:extLst>
              <a:ext uri="{FF2B5EF4-FFF2-40B4-BE49-F238E27FC236}">
                <a16:creationId xmlns:a16="http://schemas.microsoft.com/office/drawing/2014/main" id="{23B40A71-E617-7817-B7A2-CFC78F4D6891}"/>
              </a:ext>
            </a:extLst>
          </p:cNvPr>
          <p:cNvPicPr>
            <a:picLocks noChangeAspect="1"/>
          </p:cNvPicPr>
          <p:nvPr/>
        </p:nvPicPr>
        <p:blipFill>
          <a:blip r:embed="rId3"/>
          <a:stretch>
            <a:fillRect/>
          </a:stretch>
        </p:blipFill>
        <p:spPr>
          <a:xfrm>
            <a:off x="6372728" y="1514983"/>
            <a:ext cx="5711459" cy="4807599"/>
          </a:xfrm>
          <a:prstGeom prst="rect">
            <a:avLst/>
          </a:prstGeom>
        </p:spPr>
      </p:pic>
      <p:sp>
        <p:nvSpPr>
          <p:cNvPr id="8" name="Rektangel 7">
            <a:extLst>
              <a:ext uri="{FF2B5EF4-FFF2-40B4-BE49-F238E27FC236}">
                <a16:creationId xmlns:a16="http://schemas.microsoft.com/office/drawing/2014/main" id="{17E675E0-15C2-1189-2809-34131E5C2541}"/>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7DEB004E-C6E7-22D3-3DB9-B4BF91D3C812}"/>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11" name="Bildobjekt 10">
            <a:extLst>
              <a:ext uri="{FF2B5EF4-FFF2-40B4-BE49-F238E27FC236}">
                <a16:creationId xmlns:a16="http://schemas.microsoft.com/office/drawing/2014/main" id="{5323CEBB-1059-0D28-2EA8-E084D6BCE417}"/>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2" name="Bildobjekt 11">
            <a:extLst>
              <a:ext uri="{FF2B5EF4-FFF2-40B4-BE49-F238E27FC236}">
                <a16:creationId xmlns:a16="http://schemas.microsoft.com/office/drawing/2014/main" id="{CFB0332D-5997-AC64-6411-6183C271344E}"/>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3" name="Ellips 12">
            <a:extLst>
              <a:ext uri="{FF2B5EF4-FFF2-40B4-BE49-F238E27FC236}">
                <a16:creationId xmlns:a16="http://schemas.microsoft.com/office/drawing/2014/main" id="{CB9C5BAC-6B60-EA5B-9984-A4B5F8CEE421}"/>
              </a:ext>
            </a:extLst>
          </p:cNvPr>
          <p:cNvSpPr/>
          <p:nvPr/>
        </p:nvSpPr>
        <p:spPr>
          <a:xfrm>
            <a:off x="9409237" y="4431181"/>
            <a:ext cx="2016000" cy="2016000"/>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600" b="1" dirty="0">
                <a:solidFill>
                  <a:schemeClr val="bg1"/>
                </a:solidFill>
              </a:rPr>
              <a:t>Fundera först själv och skriv ner dina svar.</a:t>
            </a:r>
          </a:p>
          <a:p>
            <a:pPr algn="ctr"/>
            <a:r>
              <a:rPr lang="sv-SE" sz="1600" b="1" dirty="0">
                <a:solidFill>
                  <a:schemeClr val="bg1"/>
                </a:solidFill>
              </a:rPr>
              <a:t>Diskutera därefter med dina kollegor.</a:t>
            </a:r>
          </a:p>
        </p:txBody>
      </p:sp>
    </p:spTree>
    <p:extLst>
      <p:ext uri="{BB962C8B-B14F-4D97-AF65-F5344CB8AC3E}">
        <p14:creationId xmlns:p14="http://schemas.microsoft.com/office/powerpoint/2010/main" val="14606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2" y="906985"/>
            <a:ext cx="10658474" cy="864642"/>
          </a:xfrm>
        </p:spPr>
        <p:txBody>
          <a:bodyPr>
            <a:normAutofit fontScale="90000"/>
          </a:bodyPr>
          <a:lstStyle/>
          <a:p>
            <a:r>
              <a:rPr lang="sv-SE" sz="3200" b="1" dirty="0">
                <a:cs typeface="Arial" panose="020B0604020202020204" pitchFamily="34" charset="0"/>
              </a:rPr>
              <a:t>Sammanfattning:</a:t>
            </a:r>
            <a:br>
              <a:rPr lang="sv-SE" sz="3200" b="1" dirty="0">
                <a:cs typeface="Arial" panose="020B0604020202020204" pitchFamily="34" charset="0"/>
              </a:rPr>
            </a:br>
            <a:r>
              <a:rPr lang="sv-SE" sz="3200" b="1" dirty="0">
                <a:cs typeface="Arial" panose="020B0604020202020204" pitchFamily="34" charset="0"/>
              </a:rPr>
              <a:t>Det man </a:t>
            </a:r>
            <a:r>
              <a:rPr lang="sv-SE" sz="3200" b="1" i="1" dirty="0">
                <a:cs typeface="Arial" panose="020B0604020202020204" pitchFamily="34" charset="0"/>
              </a:rPr>
              <a:t>själv kan </a:t>
            </a:r>
            <a:r>
              <a:rPr lang="sv-SE" sz="3200" b="1" dirty="0">
                <a:cs typeface="Arial" panose="020B0604020202020204" pitchFamily="34" charset="0"/>
              </a:rPr>
              <a:t>göra</a:t>
            </a:r>
            <a:endParaRPr lang="sv-SE" sz="2400" b="1" dirty="0">
              <a:cs typeface="Arial" panose="020B0604020202020204" pitchFamily="34" charset="0"/>
            </a:endParaRP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1983122"/>
            <a:ext cx="5329236" cy="4089218"/>
          </a:xfrm>
        </p:spPr>
        <p:txBody>
          <a:bodyPr>
            <a:normAutofit/>
          </a:bodyPr>
          <a:lstStyle/>
          <a:p>
            <a:r>
              <a:rPr lang="sv-SE" sz="1800" b="1" dirty="0"/>
              <a:t>Kommunikation och prioritering</a:t>
            </a:r>
            <a:endParaRPr lang="sv-SE" sz="1800" dirty="0"/>
          </a:p>
          <a:p>
            <a:pPr lvl="1"/>
            <a:r>
              <a:rPr lang="sv-SE" sz="1800" dirty="0"/>
              <a:t>Informera chefen vid hög arbetsbelastning och diskutera hur ni ska prioritera.</a:t>
            </a:r>
          </a:p>
          <a:p>
            <a:pPr marL="0" indent="0">
              <a:buNone/>
            </a:pPr>
            <a:endParaRPr lang="sv-SE" sz="600" b="1" dirty="0"/>
          </a:p>
          <a:p>
            <a:r>
              <a:rPr lang="sv-SE" sz="1800" b="1" dirty="0"/>
              <a:t>Undersök krav och arbetsbelastning </a:t>
            </a:r>
          </a:p>
          <a:p>
            <a:pPr lvl="1"/>
            <a:r>
              <a:rPr lang="sv-SE" sz="1800" dirty="0"/>
              <a:t>Regelbundet undersöka krav och arbetsbelastning tillsammans med chef och kollegor.</a:t>
            </a:r>
          </a:p>
          <a:p>
            <a:pPr lvl="1"/>
            <a:endParaRPr lang="sv-SE" sz="600" dirty="0"/>
          </a:p>
          <a:p>
            <a:r>
              <a:rPr lang="sv-SE" sz="1800" b="1" dirty="0"/>
              <a:t>Ta regelbundna pauser och återhämta sig</a:t>
            </a:r>
            <a:endParaRPr lang="sv-SE" sz="1800" dirty="0"/>
          </a:p>
          <a:p>
            <a:pPr lvl="1"/>
            <a:r>
              <a:rPr lang="sv-SE" sz="1800" dirty="0"/>
              <a:t>Psykologisk distans och vila är viktiga för att hantera arbetsbelastning.</a:t>
            </a:r>
          </a:p>
          <a:p>
            <a:pPr lvl="1"/>
            <a:r>
              <a:rPr lang="sv-SE" sz="1800" dirty="0"/>
              <a:t>Viktigt att själv ta ansvar för pauser och meddela om det inte är möjligt.</a:t>
            </a:r>
          </a:p>
        </p:txBody>
      </p:sp>
      <p:pic>
        <p:nvPicPr>
          <p:cNvPr id="2" name="Bildobjekt 1">
            <a:extLst>
              <a:ext uri="{FF2B5EF4-FFF2-40B4-BE49-F238E27FC236}">
                <a16:creationId xmlns:a16="http://schemas.microsoft.com/office/drawing/2014/main" id="{9C9EBD71-A4A0-590D-DDAC-A7576EF9EB4C}"/>
              </a:ext>
            </a:extLst>
          </p:cNvPr>
          <p:cNvPicPr>
            <a:picLocks noChangeAspect="1"/>
          </p:cNvPicPr>
          <p:nvPr/>
        </p:nvPicPr>
        <p:blipFill>
          <a:blip r:embed="rId3"/>
          <a:stretch>
            <a:fillRect/>
          </a:stretch>
        </p:blipFill>
        <p:spPr>
          <a:xfrm>
            <a:off x="6529138" y="2057136"/>
            <a:ext cx="5839519" cy="4250283"/>
          </a:xfrm>
          <a:prstGeom prst="rect">
            <a:avLst/>
          </a:prstGeom>
        </p:spPr>
      </p:pic>
      <p:sp>
        <p:nvSpPr>
          <p:cNvPr id="4" name="Oval pratbubbla 3">
            <a:extLst>
              <a:ext uri="{FF2B5EF4-FFF2-40B4-BE49-F238E27FC236}">
                <a16:creationId xmlns:a16="http://schemas.microsoft.com/office/drawing/2014/main" id="{055DF517-70F3-3A83-3B64-16E8D6761370}"/>
              </a:ext>
            </a:extLst>
          </p:cNvPr>
          <p:cNvSpPr/>
          <p:nvPr/>
        </p:nvSpPr>
        <p:spPr>
          <a:xfrm>
            <a:off x="8537547" y="1297282"/>
            <a:ext cx="1902910" cy="1519708"/>
          </a:xfrm>
          <a:prstGeom prst="wedgeEllipseCallout">
            <a:avLst>
              <a:gd name="adj1" fmla="val 62455"/>
              <a:gd name="adj2" fmla="val 601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90000"/>
              </a:lnSpc>
              <a:spcBef>
                <a:spcPts val="1000"/>
              </a:spcBef>
              <a:defRPr/>
            </a:pPr>
            <a:r>
              <a:rPr lang="sv-SE" sz="1600" i="1" dirty="0"/>
              <a:t>Vad kan jag själv göra?</a:t>
            </a:r>
          </a:p>
        </p:txBody>
      </p:sp>
      <p:sp>
        <p:nvSpPr>
          <p:cNvPr id="3" name="Rektangel 2">
            <a:extLst>
              <a:ext uri="{FF2B5EF4-FFF2-40B4-BE49-F238E27FC236}">
                <a16:creationId xmlns:a16="http://schemas.microsoft.com/office/drawing/2014/main" id="{7469177B-553A-5098-B92B-700148B1D5E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F0F2DA5D-A822-635E-DA95-E668FFD0A568}"/>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BFDAADA1-A882-E1E0-84D0-E2456F23EC6B}"/>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6AE5241A-2BE3-3BBC-791E-FA584AE8824E}"/>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33074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906985"/>
            <a:ext cx="10658474" cy="864642"/>
          </a:xfrm>
        </p:spPr>
        <p:txBody>
          <a:bodyPr>
            <a:normAutofit fontScale="90000"/>
          </a:bodyPr>
          <a:lstStyle/>
          <a:p>
            <a:r>
              <a:rPr lang="sv-SE" sz="3200" b="1" dirty="0">
                <a:cs typeface="Arial" panose="020B0604020202020204" pitchFamily="34" charset="0"/>
              </a:rPr>
              <a:t>Sammanfattning: </a:t>
            </a:r>
            <a:br>
              <a:rPr lang="sv-SE" sz="3200" b="1" dirty="0">
                <a:cs typeface="Arial" panose="020B0604020202020204" pitchFamily="34" charset="0"/>
              </a:rPr>
            </a:br>
            <a:r>
              <a:rPr lang="sv-SE" sz="3200" b="1" dirty="0">
                <a:cs typeface="Arial" panose="020B0604020202020204" pitchFamily="34" charset="0"/>
              </a:rPr>
              <a:t>Det </a:t>
            </a:r>
            <a:r>
              <a:rPr lang="sv-SE" sz="3200" b="1" i="1" dirty="0">
                <a:cs typeface="Arial" panose="020B0604020202020204" pitchFamily="34" charset="0"/>
              </a:rPr>
              <a:t>arbetsgivaren</a:t>
            </a:r>
            <a:r>
              <a:rPr lang="sv-SE" sz="3200" b="1" dirty="0">
                <a:cs typeface="Arial" panose="020B0604020202020204" pitchFamily="34" charset="0"/>
              </a:rPr>
              <a:t> kan göra</a:t>
            </a:r>
            <a:endParaRPr lang="sv-SE" sz="2400" b="1" dirty="0">
              <a:cs typeface="Arial" panose="020B0604020202020204" pitchFamily="34" charset="0"/>
            </a:endParaRP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1983122"/>
            <a:ext cx="5784349" cy="4241033"/>
          </a:xfrm>
        </p:spPr>
        <p:txBody>
          <a:bodyPr>
            <a:normAutofit lnSpcReduction="10000"/>
          </a:bodyPr>
          <a:lstStyle/>
          <a:p>
            <a:r>
              <a:rPr lang="sv-SE" sz="1800" b="1" dirty="0"/>
              <a:t>Förebygga hög arbetsbelastning;</a:t>
            </a:r>
            <a:endParaRPr lang="sv-SE" sz="1800" dirty="0"/>
          </a:p>
          <a:p>
            <a:pPr lvl="1"/>
            <a:r>
              <a:rPr lang="sv-SE" sz="1800" dirty="0"/>
              <a:t>Tydliga krav och arbetsfördelning.</a:t>
            </a:r>
          </a:p>
          <a:p>
            <a:pPr lvl="1"/>
            <a:r>
              <a:rPr lang="sv-SE" sz="1800" dirty="0"/>
              <a:t>Anpassa tidsramar och mål.</a:t>
            </a:r>
          </a:p>
          <a:p>
            <a:pPr lvl="1"/>
            <a:r>
              <a:rPr lang="sv-SE" sz="1800" dirty="0"/>
              <a:t>Skapa förutsättningar för pauser och återhämtning.</a:t>
            </a:r>
          </a:p>
          <a:p>
            <a:r>
              <a:rPr lang="sv-SE" sz="1800" b="1" dirty="0"/>
              <a:t>Undersöka krav och arbetsbelastning</a:t>
            </a:r>
            <a:endParaRPr lang="sv-SE" sz="1800" dirty="0"/>
          </a:p>
          <a:p>
            <a:pPr lvl="1"/>
            <a:r>
              <a:rPr lang="sv-SE" sz="1800" dirty="0"/>
              <a:t>Föra en dialog och förstå både kvalitativa och kvantitativa krav i arbetet.</a:t>
            </a:r>
          </a:p>
          <a:p>
            <a:pPr lvl="1"/>
            <a:r>
              <a:rPr lang="sv-SE" sz="1800" dirty="0"/>
              <a:t>Säkerställa balans mellan olika aktivitetsnivåer.</a:t>
            </a:r>
          </a:p>
          <a:p>
            <a:r>
              <a:rPr lang="sv-SE" sz="1800" b="1" dirty="0"/>
              <a:t>Ge stöd och resurser</a:t>
            </a:r>
            <a:endParaRPr lang="sv-SE" sz="1800" dirty="0"/>
          </a:p>
          <a:p>
            <a:pPr lvl="1"/>
            <a:r>
              <a:rPr lang="sv-SE" sz="1800" dirty="0"/>
              <a:t>Säkerställa att medarbetare har rätt kunskap, utrustning, stöd och förutsättningar.</a:t>
            </a:r>
          </a:p>
          <a:p>
            <a:pPr lvl="1"/>
            <a:r>
              <a:rPr lang="sv-SE" sz="1800" dirty="0"/>
              <a:t>Hjälpa medarbetare att prioritera uppgifter och fokusera på det viktigaste.</a:t>
            </a:r>
          </a:p>
        </p:txBody>
      </p:sp>
      <p:pic>
        <p:nvPicPr>
          <p:cNvPr id="2" name="Bildobjekt 1">
            <a:extLst>
              <a:ext uri="{FF2B5EF4-FFF2-40B4-BE49-F238E27FC236}">
                <a16:creationId xmlns:a16="http://schemas.microsoft.com/office/drawing/2014/main" id="{650B4315-A4D8-BCCA-9468-602D4FF5511E}"/>
              </a:ext>
            </a:extLst>
          </p:cNvPr>
          <p:cNvPicPr>
            <a:picLocks noChangeAspect="1"/>
          </p:cNvPicPr>
          <p:nvPr/>
        </p:nvPicPr>
        <p:blipFill>
          <a:blip r:embed="rId3"/>
          <a:stretch>
            <a:fillRect/>
          </a:stretch>
        </p:blipFill>
        <p:spPr>
          <a:xfrm>
            <a:off x="6839211" y="1376683"/>
            <a:ext cx="5352789" cy="4852962"/>
          </a:xfrm>
          <a:prstGeom prst="rect">
            <a:avLst/>
          </a:prstGeom>
        </p:spPr>
      </p:pic>
      <p:sp>
        <p:nvSpPr>
          <p:cNvPr id="3" name="Rektangel 2">
            <a:extLst>
              <a:ext uri="{FF2B5EF4-FFF2-40B4-BE49-F238E27FC236}">
                <a16:creationId xmlns:a16="http://schemas.microsoft.com/office/drawing/2014/main" id="{BCBEB3A9-BA27-F7C3-8BD6-0CD6BA6FF91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7F3F6906-3A4B-EEE3-C4BB-FD34EF6FE88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575CAB31-3EDF-3FE1-98B0-AD3D4E970B0A}"/>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C285B9A0-5531-0FB3-B34A-8DE03DCA7CA1}"/>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29692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a:bodyPr>
          <a:lstStyle/>
          <a:p>
            <a:pPr algn="l"/>
            <a:r>
              <a:rPr lang="sv-SE" dirty="0">
                <a:solidFill>
                  <a:schemeClr val="bg1"/>
                </a:solidFill>
              </a:rPr>
              <a:t>Tipspromenad</a:t>
            </a:r>
          </a:p>
        </p:txBody>
      </p:sp>
    </p:spTree>
    <p:extLst>
      <p:ext uri="{BB962C8B-B14F-4D97-AF65-F5344CB8AC3E}">
        <p14:creationId xmlns:p14="http://schemas.microsoft.com/office/powerpoint/2010/main" val="397279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A436DC37-15B3-312D-E2A8-4F98703F641B}"/>
              </a:ext>
            </a:extLst>
          </p:cNvPr>
          <p:cNvSpPr>
            <a:spLocks noGrp="1"/>
          </p:cNvSpPr>
          <p:nvPr>
            <p:ph type="sldNum" sz="quarter" idx="12"/>
          </p:nvPr>
        </p:nvSpPr>
        <p:spPr/>
        <p:txBody>
          <a:bodyPr/>
          <a:lstStyle/>
          <a:p>
            <a:fld id="{49A25110-65A2-4B67-BF3F-8D6D3162EF46}" type="slidenum">
              <a:rPr lang="fi-FI" smtClean="0"/>
              <a:pPr/>
              <a:t>35</a:t>
            </a:fld>
            <a:endParaRPr lang="fi-FI"/>
          </a:p>
        </p:txBody>
      </p:sp>
      <p:pic>
        <p:nvPicPr>
          <p:cNvPr id="7" name="Picture 2" descr="Tipspromenad midsommardagen | Långasands Byalag">
            <a:extLst>
              <a:ext uri="{FF2B5EF4-FFF2-40B4-BE49-F238E27FC236}">
                <a16:creationId xmlns:a16="http://schemas.microsoft.com/office/drawing/2014/main" id="{D0A0C042-BDB7-2A1B-49B8-FBA5BAB69A56}"/>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23683" r="26317" b="15625"/>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Två kaffekoppar på ett träbord">
            <a:extLst>
              <a:ext uri="{FF2B5EF4-FFF2-40B4-BE49-F238E27FC236}">
                <a16:creationId xmlns:a16="http://schemas.microsoft.com/office/drawing/2014/main" id="{8D48CE41-64D4-074B-54A3-4D0B14CCF812}"/>
              </a:ext>
            </a:extLst>
          </p:cNvPr>
          <p:cNvPicPr>
            <a:picLocks noChangeAspect="1"/>
          </p:cNvPicPr>
          <p:nvPr/>
        </p:nvPicPr>
        <p:blipFill rotWithShape="1">
          <a:blip r:embed="rId3">
            <a:alphaModFix/>
          </a:blip>
          <a:srcRect l="15241" t="5915" r="34746" b="9793"/>
          <a:stretch/>
        </p:blipFill>
        <p:spPr>
          <a:xfrm>
            <a:off x="0" y="0"/>
            <a:ext cx="6096000" cy="6857995"/>
          </a:xfrm>
          <a:prstGeom prst="rect">
            <a:avLst/>
          </a:prstGeom>
        </p:spPr>
      </p:pic>
      <p:sp>
        <p:nvSpPr>
          <p:cNvPr id="9" name="Rubrik 7">
            <a:extLst>
              <a:ext uri="{FF2B5EF4-FFF2-40B4-BE49-F238E27FC236}">
                <a16:creationId xmlns:a16="http://schemas.microsoft.com/office/drawing/2014/main" id="{0D3D6460-E854-DFF5-CAD0-917D4DAAE0F1}"/>
              </a:ext>
            </a:extLst>
          </p:cNvPr>
          <p:cNvSpPr txBox="1">
            <a:spLocks/>
          </p:cNvSpPr>
          <p:nvPr/>
        </p:nvSpPr>
        <p:spPr>
          <a:xfrm>
            <a:off x="2456058" y="2828767"/>
            <a:ext cx="7279882" cy="643253"/>
          </a:xfrm>
          <a:prstGeom prst="rect">
            <a:avLst/>
          </a:prstGeom>
        </p:spPr>
        <p:txBody>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algn="ctr"/>
            <a:r>
              <a:rPr lang="sv-SE" sz="5400" dirty="0">
                <a:solidFill>
                  <a:schemeClr val="bg1"/>
                </a:solidFill>
              </a:rPr>
              <a:t>Fika + Tipspromenad</a:t>
            </a:r>
          </a:p>
        </p:txBody>
      </p:sp>
      <p:sp>
        <p:nvSpPr>
          <p:cNvPr id="2" name="Rektangel 1">
            <a:extLst>
              <a:ext uri="{FF2B5EF4-FFF2-40B4-BE49-F238E27FC236}">
                <a16:creationId xmlns:a16="http://schemas.microsoft.com/office/drawing/2014/main" id="{D1B53B9E-9844-CDE5-B4B0-8A3E8D61FEB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C96887FF-32D4-166D-ADB1-F5416AF25EAF}"/>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8F58C926-C911-FC2D-19C5-9FF2511B2620}"/>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10" name="Bildobjekt 9">
            <a:extLst>
              <a:ext uri="{FF2B5EF4-FFF2-40B4-BE49-F238E27FC236}">
                <a16:creationId xmlns:a16="http://schemas.microsoft.com/office/drawing/2014/main" id="{6D24AB4F-319B-170B-04E3-E4D281F047A2}"/>
              </a:ext>
            </a:extLst>
          </p:cNvPr>
          <p:cNvPicPr>
            <a:picLocks noChangeAspect="1"/>
          </p:cNvPicPr>
          <p:nvPr/>
        </p:nvPicPr>
        <p:blipFill>
          <a:blip r:embed="rId5"/>
          <a:stretch>
            <a:fillRect/>
          </a:stretch>
        </p:blipFill>
        <p:spPr>
          <a:xfrm>
            <a:off x="5320710" y="157161"/>
            <a:ext cx="1550578" cy="1550578"/>
          </a:xfrm>
          <a:prstGeom prst="rect">
            <a:avLst/>
          </a:prstGeom>
        </p:spPr>
      </p:pic>
    </p:spTree>
    <p:extLst>
      <p:ext uri="{BB962C8B-B14F-4D97-AF65-F5344CB8AC3E}">
        <p14:creationId xmlns:p14="http://schemas.microsoft.com/office/powerpoint/2010/main" val="2497874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7">
            <a:extLst>
              <a:ext uri="{FF2B5EF4-FFF2-40B4-BE49-F238E27FC236}">
                <a16:creationId xmlns:a16="http://schemas.microsoft.com/office/drawing/2014/main" id="{208F92DE-7326-B992-F833-B60C1CD2D6DA}"/>
              </a:ext>
            </a:extLst>
          </p:cNvPr>
          <p:cNvSpPr txBox="1">
            <a:spLocks/>
          </p:cNvSpPr>
          <p:nvPr/>
        </p:nvSpPr>
        <p:spPr>
          <a:xfrm>
            <a:off x="782444" y="1204686"/>
            <a:ext cx="9504557" cy="1102343"/>
          </a:xfrm>
          <a:prstGeom prst="rect">
            <a:avLst/>
          </a:prstGeom>
        </p:spPr>
        <p:txBody>
          <a:bodyPr anchor="t">
            <a:normAutofit/>
          </a:bodyPr>
          <a:lstStyle>
            <a:lvl1pPr algn="l" defTabSz="914400" rtl="0" eaLnBrk="1" latinLnBrk="0" hangingPunct="1">
              <a:lnSpc>
                <a:spcPct val="90000"/>
              </a:lnSpc>
              <a:spcBef>
                <a:spcPct val="0"/>
              </a:spcBef>
              <a:buNone/>
              <a:defRPr sz="4800" b="1" i="0" kern="1200">
                <a:solidFill>
                  <a:schemeClr val="tx1"/>
                </a:solidFill>
                <a:latin typeface="GT Walsheim Regular" pitchFamily="2" charset="77"/>
                <a:ea typeface="+mj-ea"/>
                <a:cs typeface="GT Walsheim Regular" pitchFamily="2" charset="77"/>
              </a:defRPr>
            </a:lvl1pPr>
          </a:lstStyle>
          <a:p>
            <a:pPr marR="0" lvl="0" defTabSz="1219170" fontAlgn="auto">
              <a:lnSpc>
                <a:spcPct val="110000"/>
              </a:lnSpc>
              <a:spcAft>
                <a:spcPts val="0"/>
              </a:spcAft>
              <a:buClrTx/>
              <a:buSzTx/>
              <a:tabLst/>
              <a:defRPr/>
            </a:pPr>
            <a:r>
              <a:rPr lang="sv-SE" sz="3200" dirty="0">
                <a:latin typeface="+mj-lt"/>
                <a:cs typeface="Arial" panose="020B0604020202020204" pitchFamily="34" charset="0"/>
              </a:rPr>
              <a:t>Tipspromenad + fika</a:t>
            </a:r>
          </a:p>
        </p:txBody>
      </p:sp>
      <p:sp>
        <p:nvSpPr>
          <p:cNvPr id="3" name="Platshållare för innehåll 8">
            <a:extLst>
              <a:ext uri="{FF2B5EF4-FFF2-40B4-BE49-F238E27FC236}">
                <a16:creationId xmlns:a16="http://schemas.microsoft.com/office/drawing/2014/main" id="{F3D2D0EE-CEE8-CA18-6EBC-ED3E236A1EE8}"/>
              </a:ext>
            </a:extLst>
          </p:cNvPr>
          <p:cNvSpPr txBox="1">
            <a:spLocks/>
          </p:cNvSpPr>
          <p:nvPr/>
        </p:nvSpPr>
        <p:spPr>
          <a:xfrm>
            <a:off x="782444" y="2403838"/>
            <a:ext cx="5157038" cy="3402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sv-SE" sz="2000" b="0" i="0" u="none" strike="noStrike" kern="1200" cap="none" spc="0" normalizeH="0" baseline="0" noProof="0" dirty="0">
                <a:ln>
                  <a:noFill/>
                </a:ln>
                <a:solidFill>
                  <a:prstClr val="black"/>
                </a:solidFill>
                <a:effectLst/>
                <a:uLnTx/>
                <a:uFillTx/>
                <a:latin typeface="Calibri" panose="020F0502020204030204"/>
                <a:ea typeface="+mn-ea"/>
                <a:cs typeface="+mn-cs"/>
              </a:rPr>
              <a:t>Halva gruppen fikar 15 min och andra halvan tar en tipspromenad i 15 min. </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lang="sv-SE" sz="2000" dirty="0">
              <a:solidFill>
                <a:prstClr val="black"/>
              </a:solidFill>
              <a:latin typeface="Calibri" panose="020F0502020204030204"/>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lang="sv-SE" sz="2000" dirty="0">
                <a:solidFill>
                  <a:prstClr val="black"/>
                </a:solidFill>
                <a:latin typeface="Calibri" panose="020F0502020204030204"/>
              </a:rPr>
              <a:t>Efter 15 min byt.</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lang="sv-SE" sz="2000" dirty="0">
              <a:solidFill>
                <a:prstClr val="black"/>
              </a:solidFill>
              <a:latin typeface="Calibri" panose="020F0502020204030204"/>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lang="sv-SE" sz="2000" dirty="0">
                <a:solidFill>
                  <a:prstClr val="black"/>
                </a:solidFill>
                <a:latin typeface="Calibri" panose="020F0502020204030204"/>
              </a:rPr>
              <a:t>Återsamling här om 30 min.</a:t>
            </a:r>
          </a:p>
        </p:txBody>
      </p:sp>
      <p:sp>
        <p:nvSpPr>
          <p:cNvPr id="6" name="Rektangel 5">
            <a:extLst>
              <a:ext uri="{FF2B5EF4-FFF2-40B4-BE49-F238E27FC236}">
                <a16:creationId xmlns:a16="http://schemas.microsoft.com/office/drawing/2014/main" id="{14BB0050-EF78-051E-586D-1CB7849FA88F}"/>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96BBEBB0-6FDC-30CB-03FE-18C5F5541D0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07F6CA5C-79B7-E966-906E-78CFDA488705}"/>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E8C5D66C-ABDE-DD82-FD2B-F3A6AA34C81F}"/>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1300973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651118"/>
            <a:ext cx="4168094" cy="864642"/>
          </a:xfrm>
        </p:spPr>
        <p:txBody>
          <a:bodyPr>
            <a:normAutofit/>
          </a:bodyPr>
          <a:lstStyle/>
          <a:p>
            <a:r>
              <a:rPr lang="sv-SE" sz="3200" b="1" dirty="0">
                <a:cs typeface="Arial" panose="020B0604020202020204" pitchFamily="34" charset="0"/>
              </a:rPr>
              <a:t>Frågor – Tipspromenad</a:t>
            </a:r>
            <a:endParaRPr lang="sv-SE" sz="2000" b="1" dirty="0"/>
          </a:p>
        </p:txBody>
      </p:sp>
      <p:sp>
        <p:nvSpPr>
          <p:cNvPr id="2" name="Platshållare för text 5">
            <a:extLst>
              <a:ext uri="{FF2B5EF4-FFF2-40B4-BE49-F238E27FC236}">
                <a16:creationId xmlns:a16="http://schemas.microsoft.com/office/drawing/2014/main" id="{5F38756C-F3DD-18CB-3041-BFC90B974F39}"/>
              </a:ext>
            </a:extLst>
          </p:cNvPr>
          <p:cNvSpPr txBox="1">
            <a:spLocks/>
          </p:cNvSpPr>
          <p:nvPr/>
        </p:nvSpPr>
        <p:spPr>
          <a:xfrm>
            <a:off x="766763" y="1727255"/>
            <a:ext cx="10908989" cy="4246410"/>
          </a:xfrm>
          <a:prstGeom prst="rect">
            <a:avLst/>
          </a:prstGeom>
        </p:spPr>
        <p:txBody>
          <a:bodyPr vert="horz" lIns="0" tIns="0" rIns="0" bIns="0" numCol="2"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a:buClrTx/>
            </a:pPr>
            <a:r>
              <a:rPr lang="sv-SE" sz="1100" b="1" dirty="0"/>
              <a:t>Fråga 1: Vad innebär ett hållbart arbetsliv?</a:t>
            </a:r>
            <a:br>
              <a:rPr lang="sv-SE" sz="1100" dirty="0"/>
            </a:br>
            <a:r>
              <a:rPr lang="sv-SE" sz="1100" dirty="0"/>
              <a:t>A) Att arbeta utan avbrott hela dagen</a:t>
            </a:r>
            <a:br>
              <a:rPr lang="sv-SE" sz="1100" dirty="0"/>
            </a:br>
            <a:r>
              <a:rPr lang="sv-SE" sz="1200" dirty="0"/>
              <a:t>B) Att att man ska vilja och kunna arbeta ett helt arbetsliv</a:t>
            </a:r>
            <a:br>
              <a:rPr lang="sv-SE" sz="1100" dirty="0"/>
            </a:br>
            <a:r>
              <a:rPr lang="sv-SE" sz="1100" dirty="0"/>
              <a:t>C) Att undvika stressiga arbetsuppgifter</a:t>
            </a:r>
          </a:p>
          <a:p>
            <a:pPr>
              <a:buClrTx/>
            </a:pPr>
            <a:r>
              <a:rPr lang="sv-SE" sz="1100" b="1" dirty="0"/>
              <a:t>Fråga 2: Vad är en viktig faktor för att främja återhämtning på arbetsplatsen?</a:t>
            </a:r>
            <a:br>
              <a:rPr lang="sv-SE" sz="1100" dirty="0"/>
            </a:br>
            <a:r>
              <a:rPr lang="sv-SE" sz="1100" dirty="0"/>
              <a:t>A) Att arbeta långa pass utan pauser</a:t>
            </a:r>
            <a:br>
              <a:rPr lang="sv-SE" sz="1100" dirty="0"/>
            </a:br>
            <a:r>
              <a:rPr lang="sv-SE" sz="1100" dirty="0"/>
              <a:t>B) Att arbeta i bullriga och trånga utrymmen</a:t>
            </a:r>
            <a:br>
              <a:rPr lang="sv-SE" sz="1100" dirty="0"/>
            </a:br>
            <a:r>
              <a:rPr lang="sv-SE" sz="1200" dirty="0"/>
              <a:t>C) Att aktivt ta pauser exempelvis fika och lunch</a:t>
            </a:r>
            <a:endParaRPr lang="sv-SE" sz="1100" dirty="0"/>
          </a:p>
          <a:p>
            <a:pPr>
              <a:buClrTx/>
            </a:pPr>
            <a:r>
              <a:rPr lang="sv-SE" sz="1100" b="1" dirty="0"/>
              <a:t>Fråga 3: Vilken typ av arbetsbelastning påverkar den </a:t>
            </a:r>
            <a:r>
              <a:rPr lang="sv-SE" sz="1100" b="1" u="sng" dirty="0"/>
              <a:t>mentala</a:t>
            </a:r>
            <a:r>
              <a:rPr lang="sv-SE" sz="1100" b="1" dirty="0"/>
              <a:t> ansträngningen i arbetet mest?</a:t>
            </a:r>
            <a:br>
              <a:rPr lang="sv-SE" sz="1100" dirty="0"/>
            </a:br>
            <a:r>
              <a:rPr lang="sv-SE" sz="1200" dirty="0"/>
              <a:t>A) Kvalitativ arbetsbelastning (svåra arbetsuppgifter)</a:t>
            </a:r>
            <a:br>
              <a:rPr lang="sv-SE" sz="1200" b="1" dirty="0">
                <a:solidFill>
                  <a:srgbClr val="FF0000"/>
                </a:solidFill>
              </a:rPr>
            </a:br>
            <a:r>
              <a:rPr lang="sv-SE" sz="1100" dirty="0"/>
              <a:t>B) Kvantitativ arbetsbelastning (många arbetsuppgifter)</a:t>
            </a:r>
            <a:br>
              <a:rPr lang="sv-SE" sz="1100" dirty="0"/>
            </a:br>
            <a:r>
              <a:rPr lang="sv-SE" sz="1100" dirty="0"/>
              <a:t>C) Emotionell arbetsbelastning (känslomässiga arbetsuppgifter)</a:t>
            </a:r>
          </a:p>
          <a:p>
            <a:pPr>
              <a:buClrTx/>
            </a:pPr>
            <a:r>
              <a:rPr lang="sv-SE" sz="1100" b="1" dirty="0"/>
              <a:t>Fråga 4: Vad är en vanlig konsekvens av långvarig hög arbetsbelastning?</a:t>
            </a:r>
            <a:br>
              <a:rPr lang="sv-SE" sz="1100" dirty="0"/>
            </a:br>
            <a:r>
              <a:rPr lang="sv-SE" sz="1100" dirty="0"/>
              <a:t>A) Förbättrad arbetsförmåga</a:t>
            </a:r>
            <a:br>
              <a:rPr lang="sv-SE" sz="1100" dirty="0"/>
            </a:br>
            <a:r>
              <a:rPr lang="sv-SE" sz="1200" dirty="0"/>
              <a:t>B) Ökad risk för sjukfrånvaro</a:t>
            </a:r>
            <a:br>
              <a:rPr lang="sv-SE" sz="1200" b="1" dirty="0">
                <a:solidFill>
                  <a:srgbClr val="FF0000"/>
                </a:solidFill>
              </a:rPr>
            </a:br>
            <a:r>
              <a:rPr lang="sv-SE" sz="1100" dirty="0"/>
              <a:t>C) Minskad behov av återhämtning</a:t>
            </a:r>
          </a:p>
          <a:p>
            <a:r>
              <a:rPr lang="sv-SE" sz="1100" b="1" dirty="0"/>
              <a:t>Fråga 5: Vad innebär ”psykologisk distans”?</a:t>
            </a:r>
            <a:br>
              <a:rPr lang="sv-SE" sz="1100" dirty="0"/>
            </a:br>
            <a:r>
              <a:rPr lang="sv-SE" sz="1200" dirty="0"/>
              <a:t>A) A</a:t>
            </a:r>
            <a:r>
              <a:rPr lang="sv-SE" sz="1200" dirty="0">
                <a:cs typeface="Rajdhani" panose="02000000000000000000" pitchFamily="2" charset="77"/>
              </a:rPr>
              <a:t>tt frikoppla sig mentalt från tankar och saker som kan </a:t>
            </a:r>
            <a:br>
              <a:rPr lang="sv-SE" sz="1200" dirty="0">
                <a:cs typeface="Rajdhani" panose="02000000000000000000" pitchFamily="2" charset="77"/>
              </a:rPr>
            </a:br>
            <a:r>
              <a:rPr lang="sv-SE" sz="1200" dirty="0">
                <a:cs typeface="Rajdhani" panose="02000000000000000000" pitchFamily="2" charset="77"/>
              </a:rPr>
              <a:t>stressa under ledig tid.</a:t>
            </a:r>
            <a:br>
              <a:rPr lang="sv-SE" sz="1200" dirty="0">
                <a:solidFill>
                  <a:srgbClr val="FF0000"/>
                </a:solidFill>
              </a:rPr>
            </a:br>
            <a:r>
              <a:rPr lang="sv-SE" sz="1100" dirty="0"/>
              <a:t>B) Att klargöra regler för vila och pauser på arbetsplatsen</a:t>
            </a:r>
            <a:br>
              <a:rPr lang="sv-SE" sz="1100" dirty="0"/>
            </a:br>
            <a:r>
              <a:rPr lang="sv-SE" sz="1100" dirty="0"/>
              <a:t>C) Att öka arbetsprestationen på bekostnad av vila</a:t>
            </a:r>
          </a:p>
          <a:p>
            <a:pPr>
              <a:buClrTx/>
            </a:pPr>
            <a:r>
              <a:rPr lang="sv-SE" sz="1100" b="1" dirty="0"/>
              <a:t>Fråga 6: Ungefär hur stor del av befolkningen kan antas ha stora problem med sömnen?</a:t>
            </a:r>
            <a:br>
              <a:rPr lang="sv-SE" sz="1100" dirty="0"/>
            </a:br>
            <a:r>
              <a:rPr lang="sv-SE" sz="1100" dirty="0"/>
              <a:t>A) Ungefär 45% av befolkningen beskriver att de har problem med sin sömn (oftast milda problem)</a:t>
            </a:r>
            <a:br>
              <a:rPr lang="sv-SE" sz="1100" dirty="0"/>
            </a:br>
            <a:r>
              <a:rPr lang="sv-SE" sz="1200" dirty="0"/>
              <a:t>B) Ungefär 5% av befolkningen har så stora problem att det räknas som </a:t>
            </a:r>
            <a:r>
              <a:rPr lang="sv-SE" sz="1200" dirty="0" err="1"/>
              <a:t>Insomni</a:t>
            </a:r>
            <a:br>
              <a:rPr lang="sv-SE" sz="1200" dirty="0">
                <a:solidFill>
                  <a:srgbClr val="FF0000"/>
                </a:solidFill>
              </a:rPr>
            </a:br>
            <a:r>
              <a:rPr lang="sv-SE" sz="1100" dirty="0"/>
              <a:t>C) Ungefär 10% av befolkningen beskriver att de har problem med sin sömn (oftast milda problem)</a:t>
            </a:r>
          </a:p>
          <a:p>
            <a:pPr>
              <a:buClrTx/>
            </a:pPr>
            <a:r>
              <a:rPr lang="sv-SE" sz="1100" b="1" dirty="0"/>
              <a:t>Fråga 7: Vad bör medarbetare göra om arbetsbelastningen är för hög?</a:t>
            </a:r>
            <a:br>
              <a:rPr lang="sv-SE" sz="1100" dirty="0"/>
            </a:br>
            <a:r>
              <a:rPr lang="sv-SE" sz="1100" dirty="0"/>
              <a:t>A) Ignorera problemet och fortsätta arbeta</a:t>
            </a:r>
            <a:br>
              <a:rPr lang="sv-SE" sz="1100" dirty="0"/>
            </a:br>
            <a:r>
              <a:rPr lang="sv-SE" sz="1200" dirty="0"/>
              <a:t>B) Be om hjälp att prioritera arbetsuppgifter</a:t>
            </a:r>
            <a:br>
              <a:rPr lang="sv-SE" sz="1100" dirty="0"/>
            </a:br>
            <a:r>
              <a:rPr lang="sv-SE" sz="1100" dirty="0"/>
              <a:t>C) Ta på sig fler arbetsuppgifter</a:t>
            </a:r>
          </a:p>
          <a:p>
            <a:pPr>
              <a:buClrTx/>
            </a:pPr>
            <a:r>
              <a:rPr lang="sv-SE" sz="1100" b="1" dirty="0"/>
              <a:t>Fråga 8: Vilken typ av stöd är viktig för att minska arbetsrelaterad stress?</a:t>
            </a:r>
            <a:br>
              <a:rPr lang="sv-SE" sz="1100" dirty="0"/>
            </a:br>
            <a:r>
              <a:rPr lang="sv-SE" sz="1200" dirty="0"/>
              <a:t>A) Socialt stöd från chef och kollegor</a:t>
            </a:r>
            <a:br>
              <a:rPr lang="sv-SE" sz="1200" dirty="0"/>
            </a:br>
            <a:r>
              <a:rPr lang="sv-SE" sz="1100" dirty="0"/>
              <a:t>B) Ekonomiskt stöd för vidareutbildning</a:t>
            </a:r>
            <a:br>
              <a:rPr lang="sv-SE" sz="1100" dirty="0"/>
            </a:br>
            <a:r>
              <a:rPr lang="sv-SE" sz="1100" dirty="0"/>
              <a:t>C) Teknisk support på arbetsplatsen</a:t>
            </a:r>
          </a:p>
          <a:p>
            <a:pPr>
              <a:buClrTx/>
            </a:pPr>
            <a:r>
              <a:rPr lang="sv-SE" sz="1100" b="1" dirty="0"/>
              <a:t>Fråga 9: Vilka effekter kan en god syreupptagningsförmåga ha på förmågan att klara sitt jobb?</a:t>
            </a:r>
            <a:br>
              <a:rPr lang="sv-SE" sz="1100" dirty="0"/>
            </a:br>
            <a:r>
              <a:rPr lang="sv-SE" sz="1200" dirty="0"/>
              <a:t>A) Bättre impulskontroll och mindre trött vid arbetsdagens slut</a:t>
            </a:r>
            <a:br>
              <a:rPr lang="sv-SE" sz="1100" dirty="0"/>
            </a:br>
            <a:r>
              <a:rPr lang="sv-SE" sz="1100" dirty="0"/>
              <a:t>B) Ökad rastlöshet</a:t>
            </a:r>
            <a:br>
              <a:rPr lang="sv-SE" sz="1100" dirty="0"/>
            </a:br>
            <a:r>
              <a:rPr lang="sv-SE" sz="1100" dirty="0"/>
              <a:t>C) Inga effekter</a:t>
            </a:r>
          </a:p>
        </p:txBody>
      </p:sp>
      <p:sp>
        <p:nvSpPr>
          <p:cNvPr id="3" name="Rektangel 2">
            <a:extLst>
              <a:ext uri="{FF2B5EF4-FFF2-40B4-BE49-F238E27FC236}">
                <a16:creationId xmlns:a16="http://schemas.microsoft.com/office/drawing/2014/main" id="{C39AEFA8-4B51-CCB1-1480-F6B2E7B08BD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DA15CE47-31FB-BC2D-7C73-12772BED425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CC82C57A-E338-6AE5-47D3-7F388CEBAF9E}"/>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37AE0D87-D118-2B10-4695-62EB3D151007}"/>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90075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a:bodyPr>
          <a:lstStyle/>
          <a:p>
            <a:pPr algn="l"/>
            <a:r>
              <a:rPr lang="sv-SE" dirty="0">
                <a:solidFill>
                  <a:schemeClr val="bg1"/>
                </a:solidFill>
              </a:rPr>
              <a:t>Tillgänglighet</a:t>
            </a:r>
          </a:p>
        </p:txBody>
      </p:sp>
    </p:spTree>
    <p:extLst>
      <p:ext uri="{BB962C8B-B14F-4D97-AF65-F5344CB8AC3E}">
        <p14:creationId xmlns:p14="http://schemas.microsoft.com/office/powerpoint/2010/main" val="410225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81622" y="1249751"/>
            <a:ext cx="4337715" cy="864642"/>
          </a:xfrm>
        </p:spPr>
        <p:txBody>
          <a:bodyPr>
            <a:normAutofit fontScale="90000"/>
          </a:bodyPr>
          <a:lstStyle/>
          <a:p>
            <a:r>
              <a:rPr lang="sv-SE" sz="3200" b="1" dirty="0"/>
              <a:t>Tillgänglighet – möjlighet och utmaning</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86986" y="2453060"/>
            <a:ext cx="4878074" cy="3351900"/>
          </a:xfrm>
        </p:spPr>
        <p:txBody>
          <a:bodyPr>
            <a:normAutofit/>
          </a:bodyPr>
          <a:lstStyle/>
          <a:p>
            <a:r>
              <a:rPr lang="sv-SE" sz="2000" dirty="0"/>
              <a:t>Dagens arbetsliv och teknikens </a:t>
            </a:r>
            <a:r>
              <a:rPr lang="sv-SE" sz="2000" b="1" dirty="0"/>
              <a:t>möjliggörande av flexibilitet</a:t>
            </a:r>
          </a:p>
          <a:p>
            <a:r>
              <a:rPr lang="sv-SE" sz="2000" dirty="0"/>
              <a:t>Utmaningar med </a:t>
            </a:r>
            <a:r>
              <a:rPr lang="sv-SE" sz="2000" b="1" dirty="0"/>
              <a:t>otydliga gränser</a:t>
            </a:r>
          </a:p>
          <a:p>
            <a:r>
              <a:rPr lang="sv-SE" sz="2000" b="1" dirty="0"/>
              <a:t>Risker</a:t>
            </a:r>
            <a:r>
              <a:rPr lang="sv-SE" sz="2000" dirty="0"/>
              <a:t> med konstant tillgänglighet</a:t>
            </a:r>
          </a:p>
          <a:p>
            <a:r>
              <a:rPr lang="sv-SE" sz="2000" b="1" dirty="0"/>
              <a:t>Tydliga riktlinjer ex.</a:t>
            </a:r>
            <a:r>
              <a:rPr lang="sv-SE" sz="2000" dirty="0"/>
              <a:t> mellan jour, beredskap och allmän tillgänglighet.</a:t>
            </a:r>
          </a:p>
          <a:p>
            <a:r>
              <a:rPr lang="sv-SE" sz="2000" b="1" dirty="0"/>
              <a:t>Klargöra förväntningar på varandra</a:t>
            </a:r>
          </a:p>
          <a:p>
            <a:pPr>
              <a:buFont typeface="Arial" panose="020B0604020202020204" pitchFamily="34" charset="0"/>
              <a:buChar char="•"/>
            </a:pPr>
            <a:r>
              <a:rPr lang="sv-SE" sz="2000" b="1" dirty="0"/>
              <a:t>Eget ansvar </a:t>
            </a:r>
            <a:r>
              <a:rPr lang="sv-SE" sz="2000" dirty="0"/>
              <a:t>för tillgänglighet och kontakter utanför arbetstid</a:t>
            </a:r>
          </a:p>
        </p:txBody>
      </p:sp>
      <p:pic>
        <p:nvPicPr>
          <p:cNvPr id="8" name="Bildobjekt 7">
            <a:extLst>
              <a:ext uri="{FF2B5EF4-FFF2-40B4-BE49-F238E27FC236}">
                <a16:creationId xmlns:a16="http://schemas.microsoft.com/office/drawing/2014/main" id="{5390803B-59C5-0203-7C63-3AAECC499FF6}"/>
              </a:ext>
            </a:extLst>
          </p:cNvPr>
          <p:cNvPicPr>
            <a:picLocks noChangeAspect="1"/>
          </p:cNvPicPr>
          <p:nvPr/>
        </p:nvPicPr>
        <p:blipFill>
          <a:blip r:embed="rId3"/>
          <a:stretch>
            <a:fillRect/>
          </a:stretch>
        </p:blipFill>
        <p:spPr>
          <a:xfrm>
            <a:off x="6046573" y="2358384"/>
            <a:ext cx="5973918" cy="4499616"/>
          </a:xfrm>
          <a:prstGeom prst="rect">
            <a:avLst/>
          </a:prstGeom>
        </p:spPr>
      </p:pic>
      <p:sp>
        <p:nvSpPr>
          <p:cNvPr id="4" name="Molnformad pratbubbla 3">
            <a:extLst>
              <a:ext uri="{FF2B5EF4-FFF2-40B4-BE49-F238E27FC236}">
                <a16:creationId xmlns:a16="http://schemas.microsoft.com/office/drawing/2014/main" id="{B2F35CEB-8F76-4BDC-E8B6-FFC672301842}"/>
              </a:ext>
            </a:extLst>
          </p:cNvPr>
          <p:cNvSpPr/>
          <p:nvPr/>
        </p:nvSpPr>
        <p:spPr>
          <a:xfrm flipH="1">
            <a:off x="9361274" y="718499"/>
            <a:ext cx="2752046" cy="1476883"/>
          </a:xfrm>
          <a:prstGeom prst="cloudCallout">
            <a:avLst>
              <a:gd name="adj1" fmla="val 18416"/>
              <a:gd name="adj2" fmla="val 811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400" b="1" i="1" dirty="0">
                <a:solidFill>
                  <a:schemeClr val="bg1"/>
                </a:solidFill>
                <a:effectLst/>
              </a:rPr>
              <a:t>"Det känns som att jag alltid måste vara tillgänglig - även på helgen.”</a:t>
            </a:r>
            <a:endParaRPr lang="sv-SE" sz="1400" b="1" i="1" dirty="0">
              <a:solidFill>
                <a:schemeClr val="bg1"/>
              </a:solidFill>
            </a:endParaRPr>
          </a:p>
        </p:txBody>
      </p:sp>
      <p:sp>
        <p:nvSpPr>
          <p:cNvPr id="2" name="Molnformad pratbubbla 1">
            <a:extLst>
              <a:ext uri="{FF2B5EF4-FFF2-40B4-BE49-F238E27FC236}">
                <a16:creationId xmlns:a16="http://schemas.microsoft.com/office/drawing/2014/main" id="{8E230295-36BC-5632-3AA8-52567059F1F4}"/>
              </a:ext>
            </a:extLst>
          </p:cNvPr>
          <p:cNvSpPr/>
          <p:nvPr/>
        </p:nvSpPr>
        <p:spPr>
          <a:xfrm flipH="1">
            <a:off x="6789144" y="1202886"/>
            <a:ext cx="2752045" cy="1812543"/>
          </a:xfrm>
          <a:prstGeom prst="cloudCallout">
            <a:avLst>
              <a:gd name="adj1" fmla="val -46921"/>
              <a:gd name="adj2" fmla="val 44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400" b="1" i="1" dirty="0">
                <a:solidFill>
                  <a:schemeClr val="bg1"/>
                </a:solidFill>
                <a:effectLst/>
              </a:rPr>
              <a:t>”Jag är nyfiken, vill veta hur det går</a:t>
            </a:r>
            <a:r>
              <a:rPr lang="sv-SE" sz="1400" b="1" i="1" dirty="0">
                <a:solidFill>
                  <a:schemeClr val="bg1"/>
                </a:solidFill>
              </a:rPr>
              <a:t> - </a:t>
            </a:r>
            <a:r>
              <a:rPr lang="sv-SE" sz="1400" b="1" i="1" dirty="0">
                <a:solidFill>
                  <a:schemeClr val="bg1"/>
                </a:solidFill>
                <a:effectLst/>
              </a:rPr>
              <a:t>det är skönt att ha koll -  det är lätt att telefonen åker upp.”</a:t>
            </a:r>
            <a:endParaRPr lang="sv-SE" sz="1400" b="1" i="1" dirty="0">
              <a:solidFill>
                <a:schemeClr val="bg1"/>
              </a:solidFill>
            </a:endParaRPr>
          </a:p>
        </p:txBody>
      </p:sp>
      <p:sp>
        <p:nvSpPr>
          <p:cNvPr id="3" name="Rektangel 2">
            <a:extLst>
              <a:ext uri="{FF2B5EF4-FFF2-40B4-BE49-F238E27FC236}">
                <a16:creationId xmlns:a16="http://schemas.microsoft.com/office/drawing/2014/main" id="{2FCE9BED-8102-81F5-9438-9D226E3AD155}"/>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115E9E57-AD25-ACCA-F9B5-BC8F0EE3A7B1}"/>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0E1F6D22-9A2F-06F6-C337-744B089A2D1B}"/>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0" name="Bildobjekt 9">
            <a:extLst>
              <a:ext uri="{FF2B5EF4-FFF2-40B4-BE49-F238E27FC236}">
                <a16:creationId xmlns:a16="http://schemas.microsoft.com/office/drawing/2014/main" id="{F7C8D607-F578-EAE6-578F-0C580FE231DE}"/>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50907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a:extLst>
              <a:ext uri="{FF2B5EF4-FFF2-40B4-BE49-F238E27FC236}">
                <a16:creationId xmlns:a16="http://schemas.microsoft.com/office/drawing/2014/main" id="{5E20CA79-286F-8C07-1624-5822720B9260}"/>
              </a:ext>
            </a:extLst>
          </p:cNvPr>
          <p:cNvSpPr>
            <a:spLocks noGrp="1"/>
          </p:cNvSpPr>
          <p:nvPr>
            <p:ph type="title"/>
          </p:nvPr>
        </p:nvSpPr>
        <p:spPr>
          <a:xfrm>
            <a:off x="716035" y="1119768"/>
            <a:ext cx="4086739" cy="866732"/>
          </a:xfrm>
        </p:spPr>
        <p:txBody>
          <a:bodyPr>
            <a:normAutofit/>
          </a:bodyPr>
          <a:lstStyle/>
          <a:p>
            <a:r>
              <a:rPr lang="sv-SE" sz="2800" b="1" dirty="0">
                <a:latin typeface="+mn-lt"/>
                <a:cs typeface="Arial" panose="020B0604020202020204" pitchFamily="34" charset="0"/>
              </a:rPr>
              <a:t>Om projektet </a:t>
            </a:r>
            <a:r>
              <a:rPr lang="sv-SE" sz="2800" b="1" dirty="0">
                <a:solidFill>
                  <a:schemeClr val="tx1"/>
                </a:solidFill>
                <a:latin typeface="+mn-lt"/>
                <a:cs typeface="Arial" panose="020B0604020202020204" pitchFamily="34" charset="0"/>
              </a:rPr>
              <a:t>hållbart arbetsliv – balans i livet</a:t>
            </a:r>
            <a:endParaRPr lang="sv-SE" sz="2800" b="1" dirty="0">
              <a:latin typeface="+mn-lt"/>
              <a:cs typeface="Arial" panose="020B0604020202020204" pitchFamily="34" charset="0"/>
            </a:endParaRPr>
          </a:p>
        </p:txBody>
      </p:sp>
      <p:sp>
        <p:nvSpPr>
          <p:cNvPr id="5" name="Platshållare för text 4">
            <a:extLst>
              <a:ext uri="{FF2B5EF4-FFF2-40B4-BE49-F238E27FC236}">
                <a16:creationId xmlns:a16="http://schemas.microsoft.com/office/drawing/2014/main" id="{C8447DC2-99E6-F246-5D3D-B466C205C98C}"/>
              </a:ext>
            </a:extLst>
          </p:cNvPr>
          <p:cNvSpPr>
            <a:spLocks noGrp="1"/>
          </p:cNvSpPr>
          <p:nvPr>
            <p:ph type="body" idx="1"/>
          </p:nvPr>
        </p:nvSpPr>
        <p:spPr>
          <a:xfrm>
            <a:off x="716034" y="2255495"/>
            <a:ext cx="5815395" cy="2921593"/>
          </a:xfrm>
        </p:spPr>
        <p:txBody>
          <a:bodyPr>
            <a:noAutofit/>
          </a:bodyPr>
          <a:lstStyle/>
          <a:p>
            <a:pPr marL="285750" indent="-285750">
              <a:buFont typeface="Arial" panose="020B0604020202020204" pitchFamily="34" charset="0"/>
              <a:buChar char="•"/>
            </a:pPr>
            <a:r>
              <a:rPr lang="sv-SE" sz="1800" dirty="0">
                <a:solidFill>
                  <a:schemeClr val="tx1"/>
                </a:solidFill>
              </a:rPr>
              <a:t>Syftar till att </a:t>
            </a:r>
            <a:r>
              <a:rPr lang="sv-SE" sz="1800" b="1" dirty="0">
                <a:solidFill>
                  <a:schemeClr val="tx1"/>
                </a:solidFill>
              </a:rPr>
              <a:t>stärka medarbetares förmåga</a:t>
            </a:r>
            <a:r>
              <a:rPr lang="sv-SE" sz="1800" dirty="0">
                <a:solidFill>
                  <a:schemeClr val="tx1"/>
                </a:solidFill>
              </a:rPr>
              <a:t> att vilja och kunna </a:t>
            </a:r>
            <a:r>
              <a:rPr lang="sv-SE" sz="1800" b="1" dirty="0">
                <a:solidFill>
                  <a:schemeClr val="tx1"/>
                </a:solidFill>
              </a:rPr>
              <a:t>arbeta hållbart genom hela arbetslivet</a:t>
            </a:r>
          </a:p>
          <a:p>
            <a:pPr marL="285750" indent="-285750">
              <a:buFont typeface="Arial" panose="020B0604020202020204" pitchFamily="34" charset="0"/>
              <a:buChar char="•"/>
            </a:pPr>
            <a:r>
              <a:rPr lang="sv-SE" sz="1800" dirty="0">
                <a:solidFill>
                  <a:schemeClr val="tx1"/>
                </a:solidFill>
              </a:rPr>
              <a:t>Utvecklas i </a:t>
            </a:r>
            <a:r>
              <a:rPr lang="sv-SE" sz="1800" b="1" dirty="0">
                <a:solidFill>
                  <a:schemeClr val="tx1"/>
                </a:solidFill>
              </a:rPr>
              <a:t>samverkan</a:t>
            </a:r>
            <a:r>
              <a:rPr lang="sv-SE" sz="1800" dirty="0">
                <a:solidFill>
                  <a:schemeClr val="tx1"/>
                </a:solidFill>
              </a:rPr>
              <a:t> mellan Metsä Board Husum och Centralfonden</a:t>
            </a:r>
          </a:p>
          <a:p>
            <a:pPr marL="285750" indent="-285750">
              <a:buFont typeface="Arial" panose="020B0604020202020204" pitchFamily="34" charset="0"/>
              <a:buChar char="•"/>
            </a:pPr>
            <a:r>
              <a:rPr lang="sv-SE" sz="1800" dirty="0">
                <a:solidFill>
                  <a:schemeClr val="tx1"/>
                </a:solidFill>
              </a:rPr>
              <a:t>Fokus balans mellan </a:t>
            </a:r>
            <a:r>
              <a:rPr lang="sv-SE" sz="1800" b="1" dirty="0">
                <a:solidFill>
                  <a:schemeClr val="tx1"/>
                </a:solidFill>
              </a:rPr>
              <a:t>arbetsbelastning</a:t>
            </a:r>
            <a:r>
              <a:rPr lang="sv-SE" sz="1800" dirty="0">
                <a:solidFill>
                  <a:schemeClr val="tx1"/>
                </a:solidFill>
              </a:rPr>
              <a:t> och </a:t>
            </a:r>
            <a:r>
              <a:rPr lang="sv-SE" sz="1800" b="1" dirty="0">
                <a:solidFill>
                  <a:schemeClr val="tx1"/>
                </a:solidFill>
              </a:rPr>
              <a:t>återhämtning</a:t>
            </a:r>
            <a:r>
              <a:rPr lang="sv-SE" sz="1800" dirty="0">
                <a:solidFill>
                  <a:schemeClr val="tx1"/>
                </a:solidFill>
              </a:rPr>
              <a:t> samt </a:t>
            </a:r>
            <a:r>
              <a:rPr lang="sv-SE" sz="1800" b="1" dirty="0">
                <a:solidFill>
                  <a:schemeClr val="tx1"/>
                </a:solidFill>
              </a:rPr>
              <a:t>tillgänglighet </a:t>
            </a:r>
            <a:r>
              <a:rPr lang="sv-SE" sz="1800" dirty="0">
                <a:solidFill>
                  <a:schemeClr val="tx1"/>
                </a:solidFill>
              </a:rPr>
              <a:t>på och utanför arbetet</a:t>
            </a:r>
          </a:p>
          <a:p>
            <a:pPr marL="285750" indent="-285750">
              <a:buFont typeface="Arial" panose="020B0604020202020204" pitchFamily="34" charset="0"/>
              <a:buChar char="•"/>
            </a:pPr>
            <a:r>
              <a:rPr lang="sv-SE" sz="1800" dirty="0">
                <a:solidFill>
                  <a:schemeClr val="tx1"/>
                </a:solidFill>
              </a:rPr>
              <a:t>Bygger på evidensbaserade verktyg och aktiviteter – </a:t>
            </a:r>
            <a:r>
              <a:rPr lang="sv-SE" sz="1800" b="1" dirty="0">
                <a:solidFill>
                  <a:schemeClr val="tx1"/>
                </a:solidFill>
              </a:rPr>
              <a:t>kunskapssammanställning, inspiration</a:t>
            </a:r>
            <a:r>
              <a:rPr lang="sv-SE" sz="1800" dirty="0">
                <a:solidFill>
                  <a:schemeClr val="tx1"/>
                </a:solidFill>
              </a:rPr>
              <a:t> och </a:t>
            </a:r>
            <a:r>
              <a:rPr lang="sv-SE" sz="1800" b="1" dirty="0">
                <a:solidFill>
                  <a:schemeClr val="tx1"/>
                </a:solidFill>
              </a:rPr>
              <a:t>åtgärder </a:t>
            </a:r>
            <a:r>
              <a:rPr lang="sv-SE" sz="1800" dirty="0">
                <a:solidFill>
                  <a:schemeClr val="tx1"/>
                </a:solidFill>
              </a:rPr>
              <a:t>inom</a:t>
            </a:r>
            <a:r>
              <a:rPr lang="sv-SE" sz="1800" b="1" dirty="0">
                <a:solidFill>
                  <a:schemeClr val="tx1"/>
                </a:solidFill>
              </a:rPr>
              <a:t> skogsindustrin.</a:t>
            </a:r>
          </a:p>
          <a:p>
            <a:pPr marL="285750" indent="-285750">
              <a:buFont typeface="Arial" panose="020B0604020202020204" pitchFamily="34" charset="0"/>
              <a:buChar char="•"/>
            </a:pPr>
            <a:r>
              <a:rPr lang="sv-SE" sz="1800" dirty="0">
                <a:solidFill>
                  <a:schemeClr val="tx1"/>
                </a:solidFill>
              </a:rPr>
              <a:t>Svarar på samtidens utmaningar med ökad komplexitet, tempo och förändring</a:t>
            </a:r>
          </a:p>
        </p:txBody>
      </p:sp>
      <p:sp>
        <p:nvSpPr>
          <p:cNvPr id="6" name="Rektangel 5">
            <a:extLst>
              <a:ext uri="{FF2B5EF4-FFF2-40B4-BE49-F238E27FC236}">
                <a16:creationId xmlns:a16="http://schemas.microsoft.com/office/drawing/2014/main" id="{ED5EFB08-C9A0-95A5-3467-E19B020E8C62}"/>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957F12E6-CB54-3411-4449-9446522740E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CC7BDE62-01ED-00CA-C210-73AC8CAB8B30}"/>
              </a:ext>
            </a:extLst>
          </p:cNvPr>
          <p:cNvPicPr>
            <a:picLocks noChangeAspect="1"/>
          </p:cNvPicPr>
          <p:nvPr/>
        </p:nvPicPr>
        <p:blipFill>
          <a:blip r:embed="rId3"/>
          <a:stretch>
            <a:fillRect/>
          </a:stretch>
        </p:blipFill>
        <p:spPr>
          <a:xfrm>
            <a:off x="5104478" y="6355122"/>
            <a:ext cx="1983043" cy="243114"/>
          </a:xfrm>
          <a:prstGeom prst="rect">
            <a:avLst/>
          </a:prstGeom>
        </p:spPr>
      </p:pic>
      <p:pic>
        <p:nvPicPr>
          <p:cNvPr id="11" name="Bildobjekt 10">
            <a:extLst>
              <a:ext uri="{FF2B5EF4-FFF2-40B4-BE49-F238E27FC236}">
                <a16:creationId xmlns:a16="http://schemas.microsoft.com/office/drawing/2014/main" id="{1DA9EFF0-7B1D-4F8C-189E-50AE6DA97B6F}"/>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3" name="Bildobjekt 2">
            <a:extLst>
              <a:ext uri="{FF2B5EF4-FFF2-40B4-BE49-F238E27FC236}">
                <a16:creationId xmlns:a16="http://schemas.microsoft.com/office/drawing/2014/main" id="{B8B055C4-BA84-6A99-4393-023A477BF323}"/>
              </a:ext>
            </a:extLst>
          </p:cNvPr>
          <p:cNvPicPr>
            <a:picLocks noChangeAspect="1"/>
          </p:cNvPicPr>
          <p:nvPr/>
        </p:nvPicPr>
        <p:blipFill>
          <a:blip r:embed="rId5"/>
          <a:stretch>
            <a:fillRect/>
          </a:stretch>
        </p:blipFill>
        <p:spPr>
          <a:xfrm rot="180000">
            <a:off x="9076825" y="2838686"/>
            <a:ext cx="2726581" cy="2726581"/>
          </a:xfrm>
          <a:prstGeom prst="rect">
            <a:avLst/>
          </a:prstGeom>
          <a:effectLst>
            <a:outerShdw blurRad="50800" dist="38100" dir="2700000" sx="101000" sy="101000" algn="tl" rotWithShape="0">
              <a:prstClr val="black">
                <a:alpha val="40000"/>
              </a:prstClr>
            </a:outerShdw>
          </a:effectLst>
        </p:spPr>
      </p:pic>
      <p:pic>
        <p:nvPicPr>
          <p:cNvPr id="8" name="Bildobjekt 7">
            <a:extLst>
              <a:ext uri="{FF2B5EF4-FFF2-40B4-BE49-F238E27FC236}">
                <a16:creationId xmlns:a16="http://schemas.microsoft.com/office/drawing/2014/main" id="{459DF695-FFEB-285A-1BF5-25E2F7A87DBC}"/>
              </a:ext>
            </a:extLst>
          </p:cNvPr>
          <p:cNvPicPr>
            <a:picLocks noChangeAspect="1"/>
          </p:cNvPicPr>
          <p:nvPr/>
        </p:nvPicPr>
        <p:blipFill>
          <a:blip r:embed="rId6"/>
          <a:stretch>
            <a:fillRect/>
          </a:stretch>
        </p:blipFill>
        <p:spPr>
          <a:xfrm rot="21407183">
            <a:off x="7356646" y="1018156"/>
            <a:ext cx="2861515" cy="2861515"/>
          </a:xfrm>
          <a:prstGeom prst="rect">
            <a:avLst/>
          </a:prstGeom>
          <a:effectLst>
            <a:outerShdw blurRad="50800" dist="38100" dir="2700000" sx="101000" sy="101000" algn="tl" rotWithShape="0">
              <a:prstClr val="black">
                <a:alpha val="40000"/>
              </a:prstClr>
            </a:outerShdw>
          </a:effectLst>
        </p:spPr>
      </p:pic>
      <p:sp>
        <p:nvSpPr>
          <p:cNvPr id="2" name="textruta 1">
            <a:extLst>
              <a:ext uri="{FF2B5EF4-FFF2-40B4-BE49-F238E27FC236}">
                <a16:creationId xmlns:a16="http://schemas.microsoft.com/office/drawing/2014/main" id="{9253D5B3-5088-9F18-F8F8-2FFF53F23279}"/>
              </a:ext>
            </a:extLst>
          </p:cNvPr>
          <p:cNvSpPr txBox="1"/>
          <p:nvPr/>
        </p:nvSpPr>
        <p:spPr>
          <a:xfrm>
            <a:off x="7387266" y="5766077"/>
            <a:ext cx="4167062"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000" b="0" i="0" u="none" strike="noStrike" kern="1200" cap="none" spc="0" normalizeH="0" baseline="0" noProof="0" dirty="0">
                <a:ln>
                  <a:noFill/>
                </a:ln>
                <a:solidFill>
                  <a:srgbClr val="363534"/>
                </a:solidFill>
                <a:effectLst/>
                <a:uLnTx/>
                <a:uFillTx/>
                <a:latin typeface="Arial"/>
                <a:ea typeface="+mn-ea"/>
                <a:cs typeface="+mn-cs"/>
                <a:hlinkClick r:id="rId7"/>
              </a:rPr>
              <a:t>https://centralfonden.se/wp-content/uploads/2024/09/Balans-i-livet.pdf</a:t>
            </a:r>
            <a:endParaRPr kumimoji="0" lang="sv-SE" sz="1000" b="0" i="0" u="none" strike="noStrike" kern="1200" cap="none" spc="0" normalizeH="0" baseline="0" noProof="0" dirty="0">
              <a:ln>
                <a:noFill/>
              </a:ln>
              <a:solidFill>
                <a:srgbClr val="363534"/>
              </a:solidFill>
              <a:effectLst/>
              <a:uLnTx/>
              <a:uFillTx/>
              <a:latin typeface="Arial"/>
              <a:ea typeface="+mn-ea"/>
              <a:cs typeface="+mn-cs"/>
            </a:endParaRPr>
          </a:p>
        </p:txBody>
      </p:sp>
    </p:spTree>
    <p:extLst>
      <p:ext uri="{BB962C8B-B14F-4D97-AF65-F5344CB8AC3E}">
        <p14:creationId xmlns:p14="http://schemas.microsoft.com/office/powerpoint/2010/main" val="28264199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886903"/>
            <a:ext cx="10658474" cy="864642"/>
          </a:xfrm>
        </p:spPr>
        <p:txBody>
          <a:bodyPr>
            <a:normAutofit/>
          </a:bodyPr>
          <a:lstStyle/>
          <a:p>
            <a:r>
              <a:rPr lang="sv-SE" sz="3200" b="1" dirty="0"/>
              <a:t>Arbetstid</a:t>
            </a:r>
            <a:endParaRPr lang="sv-SE" sz="3200" dirty="0"/>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1896856"/>
            <a:ext cx="6320758" cy="4008438"/>
          </a:xfrm>
        </p:spPr>
        <p:txBody>
          <a:bodyPr>
            <a:normAutofit/>
          </a:bodyPr>
          <a:lstStyle/>
          <a:p>
            <a:r>
              <a:rPr lang="sv-SE" sz="1800" b="1" dirty="0"/>
              <a:t>Arbetstidslagen och reglering av arbetstid</a:t>
            </a:r>
          </a:p>
          <a:p>
            <a:pPr lvl="1"/>
            <a:r>
              <a:rPr lang="sv-SE" sz="1800" dirty="0"/>
              <a:t>Reglerar max arbetstid per dygn, vecka och år samt rätt till raster, pauser, dygns- och veckovila.</a:t>
            </a:r>
          </a:p>
          <a:p>
            <a:pPr lvl="1"/>
            <a:r>
              <a:rPr lang="sv-SE" sz="1800" dirty="0"/>
              <a:t>Minst 11 timmars dygnsvila och 36 timmars veckovila.</a:t>
            </a:r>
          </a:p>
          <a:p>
            <a:r>
              <a:rPr lang="sv-SE" sz="1800" b="1" dirty="0"/>
              <a:t>Kollektivavtal och undantag </a:t>
            </a:r>
          </a:p>
          <a:p>
            <a:pPr lvl="1"/>
            <a:r>
              <a:rPr lang="sv-SE" sz="1800" dirty="0"/>
              <a:t>Arbetstidslagen anger inte specifik arbetstidsförläggning.</a:t>
            </a:r>
          </a:p>
          <a:p>
            <a:r>
              <a:rPr lang="sv-SE" sz="1800" b="1" dirty="0"/>
              <a:t>Jour och beredskap</a:t>
            </a:r>
          </a:p>
          <a:p>
            <a:pPr lvl="1"/>
            <a:r>
              <a:rPr lang="sv-SE" sz="1800" b="1" dirty="0"/>
              <a:t>Jour:</a:t>
            </a:r>
            <a:r>
              <a:rPr lang="sv-SE" sz="1800" dirty="0"/>
              <a:t> Kräver omedelbar tjänstgöring på arbetsplatsen, max 48 timmar/4 veckor eller 50 timmar/månad.</a:t>
            </a:r>
          </a:p>
          <a:p>
            <a:pPr lvl="1"/>
            <a:r>
              <a:rPr lang="sv-SE" sz="1800" b="1" dirty="0"/>
              <a:t>Beredskap:</a:t>
            </a:r>
            <a:r>
              <a:rPr lang="sv-SE" sz="1800" dirty="0"/>
              <a:t> Kräver tillgänglighet utanför arbetsplatsen vid behov, räknas ej som arbetstid men bryter veckovila.</a:t>
            </a:r>
          </a:p>
        </p:txBody>
      </p:sp>
      <p:pic>
        <p:nvPicPr>
          <p:cNvPr id="2" name="Bildobjekt 1">
            <a:extLst>
              <a:ext uri="{FF2B5EF4-FFF2-40B4-BE49-F238E27FC236}">
                <a16:creationId xmlns:a16="http://schemas.microsoft.com/office/drawing/2014/main" id="{1C4FC746-5CC6-DF53-D53B-1BF2761ED6F5}"/>
              </a:ext>
            </a:extLst>
          </p:cNvPr>
          <p:cNvPicPr>
            <a:picLocks noChangeAspect="1"/>
          </p:cNvPicPr>
          <p:nvPr/>
        </p:nvPicPr>
        <p:blipFill>
          <a:blip r:embed="rId3"/>
          <a:stretch>
            <a:fillRect/>
          </a:stretch>
        </p:blipFill>
        <p:spPr>
          <a:xfrm>
            <a:off x="6747506" y="2242612"/>
            <a:ext cx="6012743" cy="4289481"/>
          </a:xfrm>
          <a:prstGeom prst="rect">
            <a:avLst/>
          </a:prstGeom>
        </p:spPr>
      </p:pic>
      <p:sp>
        <p:nvSpPr>
          <p:cNvPr id="4" name="Rundad rektangulär pratbubbla 3">
            <a:extLst>
              <a:ext uri="{FF2B5EF4-FFF2-40B4-BE49-F238E27FC236}">
                <a16:creationId xmlns:a16="http://schemas.microsoft.com/office/drawing/2014/main" id="{9E7D3A14-C1E9-86FA-0FCE-3DEAF483F734}"/>
              </a:ext>
            </a:extLst>
          </p:cNvPr>
          <p:cNvSpPr/>
          <p:nvPr/>
        </p:nvSpPr>
        <p:spPr>
          <a:xfrm>
            <a:off x="8717204" y="1044063"/>
            <a:ext cx="2708031" cy="1198549"/>
          </a:xfrm>
          <a:prstGeom prst="wedgeRoundRectCallout">
            <a:avLst>
              <a:gd name="adj1" fmla="val -25474"/>
              <a:gd name="adj2" fmla="val 83022"/>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buClr>
                <a:schemeClr val="tx1"/>
              </a:buClr>
            </a:pPr>
            <a:r>
              <a:rPr lang="sv-SE" sz="1400" b="1" dirty="0">
                <a:solidFill>
                  <a:schemeClr val="bg1"/>
                </a:solidFill>
              </a:rPr>
              <a:t>Arbetsgivaren kan klargöra riktlinjer regler om tillgänglighet och arbetstid</a:t>
            </a:r>
          </a:p>
        </p:txBody>
      </p:sp>
      <p:sp>
        <p:nvSpPr>
          <p:cNvPr id="3" name="Rektangel 2">
            <a:extLst>
              <a:ext uri="{FF2B5EF4-FFF2-40B4-BE49-F238E27FC236}">
                <a16:creationId xmlns:a16="http://schemas.microsoft.com/office/drawing/2014/main" id="{55DC7493-4462-18CB-5D20-21F25FA2F1C7}"/>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6C154C3E-9C61-05B1-59B3-3C05BBEFCB02}"/>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A8C7EDB8-E7EB-4EA9-31E6-6524413B512B}"/>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1E5397A5-248A-B499-3A69-936E6691D9E6}"/>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7500557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2" y="996338"/>
            <a:ext cx="3892324" cy="864642"/>
          </a:xfrm>
        </p:spPr>
        <p:txBody>
          <a:bodyPr>
            <a:noAutofit/>
          </a:bodyPr>
          <a:lstStyle/>
          <a:p>
            <a:r>
              <a:rPr lang="sv-SE" sz="3200" b="1" dirty="0"/>
              <a:t>Olika behov av gränssättning</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2" y="2272070"/>
            <a:ext cx="5056521" cy="3623880"/>
          </a:xfrm>
        </p:spPr>
        <p:txBody>
          <a:bodyPr>
            <a:normAutofit/>
          </a:bodyPr>
          <a:lstStyle/>
          <a:p>
            <a:r>
              <a:rPr lang="sv-SE" sz="2000" b="1" dirty="0"/>
              <a:t>Olika behov av gränssättning</a:t>
            </a:r>
            <a:r>
              <a:rPr lang="sv-SE" sz="2000" dirty="0"/>
              <a:t>, mellan arbetsliv och privatliv.</a:t>
            </a:r>
          </a:p>
          <a:p>
            <a:pPr marL="0" indent="0">
              <a:buNone/>
            </a:pPr>
            <a:endParaRPr lang="sv-SE" sz="2000" b="1" dirty="0"/>
          </a:p>
          <a:p>
            <a:r>
              <a:rPr lang="sv-SE" sz="2000" b="1" dirty="0"/>
              <a:t>Arbetsgivaren kan inte kräva </a:t>
            </a:r>
            <a:r>
              <a:rPr lang="sv-SE" sz="2000" dirty="0"/>
              <a:t>att medarbetare alltid ska vara tillgängliga.</a:t>
            </a:r>
          </a:p>
          <a:p>
            <a:pPr marL="0" indent="0">
              <a:buNone/>
            </a:pPr>
            <a:endParaRPr lang="sv-SE" sz="2000" dirty="0"/>
          </a:p>
          <a:p>
            <a:r>
              <a:rPr lang="sv-SE" sz="2000" dirty="0"/>
              <a:t>Utöver lagar, regler och avtal så är medarbetare hänvisade till gemensam </a:t>
            </a:r>
            <a:r>
              <a:rPr lang="sv-SE" sz="2000" b="1" dirty="0"/>
              <a:t>tillgänglighetspolicy</a:t>
            </a:r>
            <a:r>
              <a:rPr lang="sv-SE" sz="2000" dirty="0"/>
              <a:t> och </a:t>
            </a:r>
            <a:r>
              <a:rPr lang="sv-SE" sz="2000" b="1" dirty="0"/>
              <a:t>sin egen förmåga att dra gränser</a:t>
            </a:r>
            <a:r>
              <a:rPr lang="sv-SE" sz="2000" dirty="0"/>
              <a:t>. </a:t>
            </a:r>
          </a:p>
          <a:p>
            <a:endParaRPr lang="sv-SE" sz="2000" b="1" dirty="0"/>
          </a:p>
        </p:txBody>
      </p:sp>
      <p:pic>
        <p:nvPicPr>
          <p:cNvPr id="2" name="Bildobjekt 1">
            <a:extLst>
              <a:ext uri="{FF2B5EF4-FFF2-40B4-BE49-F238E27FC236}">
                <a16:creationId xmlns:a16="http://schemas.microsoft.com/office/drawing/2014/main" id="{664EE715-6B69-2C52-79A5-6DDDFB6411FD}"/>
              </a:ext>
            </a:extLst>
          </p:cNvPr>
          <p:cNvPicPr>
            <a:picLocks noChangeAspect="1"/>
          </p:cNvPicPr>
          <p:nvPr/>
        </p:nvPicPr>
        <p:blipFill>
          <a:blip r:embed="rId3"/>
          <a:stretch>
            <a:fillRect/>
          </a:stretch>
        </p:blipFill>
        <p:spPr>
          <a:xfrm>
            <a:off x="6095999" y="1644011"/>
            <a:ext cx="5973918" cy="4499616"/>
          </a:xfrm>
          <a:prstGeom prst="rect">
            <a:avLst/>
          </a:prstGeom>
        </p:spPr>
      </p:pic>
      <p:sp>
        <p:nvSpPr>
          <p:cNvPr id="3" name="Rektangel 2">
            <a:extLst>
              <a:ext uri="{FF2B5EF4-FFF2-40B4-BE49-F238E27FC236}">
                <a16:creationId xmlns:a16="http://schemas.microsoft.com/office/drawing/2014/main" id="{6DCA856A-9502-24FD-DB1E-35427C8A2614}"/>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CB610138-AF31-F814-8A91-ACB87E255171}"/>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20BCC998-1324-997D-80B7-D1C270A1FE31}"/>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D1B1A617-E967-966F-9F29-0F431FAEA534}"/>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5632518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969964"/>
            <a:ext cx="10658474" cy="864642"/>
          </a:xfrm>
        </p:spPr>
        <p:txBody>
          <a:bodyPr>
            <a:normAutofit fontScale="90000"/>
          </a:bodyPr>
          <a:lstStyle/>
          <a:p>
            <a:r>
              <a:rPr lang="sv-SE" sz="3200" b="1" dirty="0"/>
              <a:t>Gränssättnings-</a:t>
            </a:r>
            <a:br>
              <a:rPr lang="sv-SE" sz="3200" b="1" dirty="0"/>
            </a:br>
            <a:r>
              <a:rPr lang="sv-SE" sz="3200" b="1" dirty="0"/>
              <a:t>strategier</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2060615"/>
            <a:ext cx="5195626" cy="3589456"/>
          </a:xfrm>
        </p:spPr>
        <p:txBody>
          <a:bodyPr/>
          <a:lstStyle/>
          <a:p>
            <a:pPr marL="0" indent="0">
              <a:buNone/>
            </a:pPr>
            <a:r>
              <a:rPr lang="sv-SE" sz="2000" b="1" dirty="0"/>
              <a:t>Sju olika sätt </a:t>
            </a:r>
            <a:r>
              <a:rPr lang="sv-SE" sz="2000" dirty="0"/>
              <a:t>som vi kan förhålla oss till dagens flexiblare arbetsliv:</a:t>
            </a:r>
          </a:p>
          <a:p>
            <a:pPr marL="0" indent="0">
              <a:buNone/>
            </a:pPr>
            <a:endParaRPr lang="sv-SE" sz="1050" dirty="0"/>
          </a:p>
          <a:p>
            <a:pPr marL="457200" indent="-457200">
              <a:buFont typeface="+mj-lt"/>
              <a:buAutoNum type="arabicPeriod"/>
            </a:pPr>
            <a:r>
              <a:rPr lang="sv-SE" sz="2000" b="1" dirty="0"/>
              <a:t>Tidssepareraren</a:t>
            </a:r>
          </a:p>
          <a:p>
            <a:pPr lvl="1"/>
            <a:r>
              <a:rPr lang="sv-SE" sz="1800" dirty="0"/>
              <a:t>Jobbar enligt arbetstiderna men det spelar ingen roll var. </a:t>
            </a:r>
          </a:p>
          <a:p>
            <a:pPr marL="457200" indent="-457200">
              <a:buFont typeface="+mj-lt"/>
              <a:buAutoNum type="arabicPeriod"/>
            </a:pPr>
            <a:r>
              <a:rPr lang="sv-SE" sz="2000" b="1" dirty="0"/>
              <a:t>Platssepareraren</a:t>
            </a:r>
          </a:p>
          <a:p>
            <a:pPr lvl="1"/>
            <a:r>
              <a:rPr lang="sv-SE" sz="1800" dirty="0"/>
              <a:t>Jobbar på arbetsplatsen, inte på andra ställen. Men tiden spelar ingen roll. </a:t>
            </a:r>
            <a:endParaRPr lang="sv-SE" sz="2000" dirty="0"/>
          </a:p>
          <a:p>
            <a:pPr marL="457200" indent="-457200">
              <a:buFont typeface="+mj-lt"/>
              <a:buAutoNum type="arabicPeriod"/>
            </a:pPr>
            <a:r>
              <a:rPr lang="sv-SE" sz="2000" b="1" dirty="0"/>
              <a:t>Totalsepareraren</a:t>
            </a:r>
          </a:p>
          <a:p>
            <a:pPr lvl="1"/>
            <a:r>
              <a:rPr lang="sv-SE" sz="1800" dirty="0"/>
              <a:t>Skiljer helt på arbete och privatliv. </a:t>
            </a:r>
          </a:p>
          <a:p>
            <a:pPr marL="342900" indent="-342900">
              <a:buFont typeface="+mj-lt"/>
              <a:buAutoNum type="arabicPeriod"/>
            </a:pPr>
            <a:endParaRPr lang="sv-SE" sz="2000" dirty="0"/>
          </a:p>
        </p:txBody>
      </p:sp>
      <p:sp>
        <p:nvSpPr>
          <p:cNvPr id="4" name="textruta 3">
            <a:extLst>
              <a:ext uri="{FF2B5EF4-FFF2-40B4-BE49-F238E27FC236}">
                <a16:creationId xmlns:a16="http://schemas.microsoft.com/office/drawing/2014/main" id="{AFD0D096-F4D6-FE82-F624-1E3CEC6A048D}"/>
              </a:ext>
            </a:extLst>
          </p:cNvPr>
          <p:cNvSpPr txBox="1"/>
          <p:nvPr/>
        </p:nvSpPr>
        <p:spPr>
          <a:xfrm>
            <a:off x="6423777" y="2060615"/>
            <a:ext cx="5195625" cy="4103688"/>
          </a:xfrm>
          <a:prstGeom prst="rect">
            <a:avLst/>
          </a:prstGeom>
          <a:noFill/>
        </p:spPr>
        <p:txBody>
          <a:bodyPr wrap="square">
            <a:spAutoFit/>
          </a:bodyPr>
          <a:lstStyle/>
          <a:p>
            <a:pPr marL="457200" marR="0" lvl="0" indent="-457200" algn="l" defTabSz="1219170" rtl="0" eaLnBrk="1" fontAlgn="auto" latinLnBrk="0" hangingPunct="1">
              <a:lnSpc>
                <a:spcPct val="100000"/>
              </a:lnSpc>
              <a:spcBef>
                <a:spcPts val="800"/>
              </a:spcBef>
              <a:spcAft>
                <a:spcPts val="0"/>
              </a:spcAft>
              <a:buClr>
                <a:srgbClr val="363534"/>
              </a:buClr>
              <a:buSzTx/>
              <a:buFont typeface="+mj-lt"/>
              <a:buAutoNum type="arabicPeriod" startAt="4"/>
              <a:tabLst/>
              <a:defRPr/>
            </a:pPr>
            <a:r>
              <a:rPr kumimoji="0" lang="sv-SE" sz="2000" b="1" i="0" u="none" strike="noStrike" kern="1200" cap="none" spc="0" normalizeH="0" baseline="0" noProof="0" dirty="0">
                <a:ln>
                  <a:noFill/>
                </a:ln>
                <a:solidFill>
                  <a:srgbClr val="363534"/>
                </a:solidFill>
                <a:effectLst/>
                <a:uLnTx/>
                <a:uFillTx/>
              </a:rPr>
              <a:t>Privatlivsintegreraren</a:t>
            </a:r>
          </a:p>
          <a:p>
            <a:pPr marL="715963" marR="0" lvl="1" indent="-269875" algn="l" defTabSz="1219170" rtl="0" eaLnBrk="1" fontAlgn="auto" latinLnBrk="0" hangingPunct="1">
              <a:lnSpc>
                <a:spcPct val="100000"/>
              </a:lnSpc>
              <a:spcBef>
                <a:spcPts val="800"/>
              </a:spcBef>
              <a:spcAft>
                <a:spcPts val="0"/>
              </a:spcAft>
              <a:buClr>
                <a:srgbClr val="363534"/>
              </a:buClr>
              <a:buSzTx/>
              <a:buFont typeface="Arial" panose="020B0604020202020204" pitchFamily="34" charset="0"/>
              <a:buChar char="–"/>
              <a:tabLst/>
              <a:defRPr/>
            </a:pPr>
            <a:r>
              <a:rPr kumimoji="0" lang="sv-SE" b="0" i="0" u="none" strike="noStrike" kern="1200" cap="none" spc="0" normalizeH="0" baseline="0" noProof="0" dirty="0">
                <a:ln>
                  <a:noFill/>
                </a:ln>
                <a:solidFill>
                  <a:srgbClr val="363534"/>
                </a:solidFill>
                <a:effectLst/>
                <a:uLnTx/>
                <a:uFillTx/>
              </a:rPr>
              <a:t>Tillåter privatlivet att spilla över i arbetet men inte tvärtom. </a:t>
            </a:r>
          </a:p>
          <a:p>
            <a:pPr marL="342900" marR="0" lvl="0" indent="-342900" algn="l" defTabSz="1219170" rtl="0" eaLnBrk="1" fontAlgn="auto" latinLnBrk="0" hangingPunct="1">
              <a:lnSpc>
                <a:spcPct val="100000"/>
              </a:lnSpc>
              <a:spcBef>
                <a:spcPts val="800"/>
              </a:spcBef>
              <a:spcAft>
                <a:spcPts val="0"/>
              </a:spcAft>
              <a:buClr>
                <a:srgbClr val="363534"/>
              </a:buClr>
              <a:buSzTx/>
              <a:buFont typeface="+mj-lt"/>
              <a:buAutoNum type="arabicPeriod" startAt="4"/>
              <a:tabLst/>
              <a:defRPr/>
            </a:pPr>
            <a:r>
              <a:rPr kumimoji="0" lang="sv-SE" sz="2000" b="1" i="0" u="none" strike="noStrike" kern="1200" cap="none" spc="0" normalizeH="0" baseline="0" noProof="0" dirty="0">
                <a:ln>
                  <a:noFill/>
                </a:ln>
                <a:solidFill>
                  <a:srgbClr val="363534"/>
                </a:solidFill>
                <a:effectLst/>
                <a:uLnTx/>
                <a:uFillTx/>
              </a:rPr>
              <a:t>Arbetslivsintegreraren</a:t>
            </a:r>
          </a:p>
          <a:p>
            <a:pPr marL="800100" marR="0" lvl="1" indent="-342900" algn="l" defTabSz="1219170" rtl="0" eaLnBrk="1" fontAlgn="auto" latinLnBrk="0" hangingPunct="1">
              <a:lnSpc>
                <a:spcPct val="100000"/>
              </a:lnSpc>
              <a:spcBef>
                <a:spcPts val="800"/>
              </a:spcBef>
              <a:spcAft>
                <a:spcPts val="0"/>
              </a:spcAft>
              <a:buClr>
                <a:srgbClr val="363534"/>
              </a:buClr>
              <a:buSzTx/>
              <a:buFont typeface="Arial" panose="020B0604020202020204" pitchFamily="34" charset="0"/>
              <a:buChar char="–"/>
              <a:tabLst/>
              <a:defRPr/>
            </a:pPr>
            <a:r>
              <a:rPr kumimoji="0" lang="sv-SE" b="0" i="0" u="none" strike="noStrike" kern="1200" cap="none" spc="0" normalizeH="0" baseline="0" noProof="0" dirty="0">
                <a:ln>
                  <a:noFill/>
                </a:ln>
                <a:solidFill>
                  <a:srgbClr val="363534"/>
                </a:solidFill>
                <a:effectLst/>
                <a:uLnTx/>
                <a:uFillTx/>
              </a:rPr>
              <a:t>Tillåter arbetet att spilla över på</a:t>
            </a:r>
            <a:r>
              <a:rPr kumimoji="0" lang="sv-SE" b="0" i="0" u="none" strike="noStrike" kern="1200" cap="none" spc="0" normalizeH="0" noProof="0" dirty="0">
                <a:ln>
                  <a:noFill/>
                </a:ln>
                <a:solidFill>
                  <a:srgbClr val="363534"/>
                </a:solidFill>
                <a:effectLst/>
                <a:uLnTx/>
                <a:uFillTx/>
              </a:rPr>
              <a:t> </a:t>
            </a:r>
            <a:r>
              <a:rPr kumimoji="0" lang="sv-SE" b="0" i="0" u="none" strike="noStrike" kern="1200" cap="none" spc="0" normalizeH="0" baseline="0" noProof="0" dirty="0">
                <a:ln>
                  <a:noFill/>
                </a:ln>
                <a:solidFill>
                  <a:srgbClr val="363534"/>
                </a:solidFill>
                <a:effectLst/>
                <a:uLnTx/>
                <a:uFillTx/>
              </a:rPr>
              <a:t>privatlivet, men inte tvärtom. </a:t>
            </a:r>
          </a:p>
          <a:p>
            <a:pPr marL="342900" marR="0" lvl="0" indent="-342900" algn="l" defTabSz="1219170" rtl="0" eaLnBrk="1" fontAlgn="auto" latinLnBrk="0" hangingPunct="1">
              <a:lnSpc>
                <a:spcPct val="100000"/>
              </a:lnSpc>
              <a:spcBef>
                <a:spcPts val="800"/>
              </a:spcBef>
              <a:spcAft>
                <a:spcPts val="0"/>
              </a:spcAft>
              <a:buClr>
                <a:srgbClr val="363534"/>
              </a:buClr>
              <a:buSzTx/>
              <a:buFont typeface="+mj-lt"/>
              <a:buAutoNum type="arabicPeriod" startAt="4"/>
              <a:tabLst/>
              <a:defRPr/>
            </a:pPr>
            <a:r>
              <a:rPr kumimoji="0" lang="sv-SE" sz="2000" b="1" i="0" u="none" strike="noStrike" kern="1200" cap="none" spc="0" normalizeH="0" baseline="0" noProof="0" dirty="0">
                <a:ln>
                  <a:noFill/>
                </a:ln>
                <a:solidFill>
                  <a:srgbClr val="363534"/>
                </a:solidFill>
                <a:effectLst/>
                <a:uLnTx/>
                <a:uFillTx/>
              </a:rPr>
              <a:t>Totalintegreraren</a:t>
            </a:r>
            <a:endParaRPr kumimoji="0" lang="sv-SE" sz="2000" b="0" i="0" u="none" strike="noStrike" kern="1200" cap="none" spc="0" normalizeH="0" baseline="0" noProof="0" dirty="0">
              <a:ln>
                <a:noFill/>
              </a:ln>
              <a:solidFill>
                <a:srgbClr val="363534"/>
              </a:solidFill>
              <a:effectLst/>
              <a:uLnTx/>
              <a:uFillTx/>
            </a:endParaRPr>
          </a:p>
          <a:p>
            <a:pPr marL="800100" marR="0" lvl="1" indent="-342900" algn="l" defTabSz="1219170" rtl="0" eaLnBrk="1" fontAlgn="auto" latinLnBrk="0" hangingPunct="1">
              <a:lnSpc>
                <a:spcPct val="100000"/>
              </a:lnSpc>
              <a:spcBef>
                <a:spcPts val="800"/>
              </a:spcBef>
              <a:spcAft>
                <a:spcPts val="0"/>
              </a:spcAft>
              <a:buClr>
                <a:srgbClr val="363534"/>
              </a:buClr>
              <a:buSzTx/>
              <a:buFont typeface="Arial" panose="020B0604020202020204" pitchFamily="34" charset="0"/>
              <a:buChar char="–"/>
              <a:tabLst/>
              <a:defRPr/>
            </a:pPr>
            <a:r>
              <a:rPr kumimoji="0" lang="sv-SE" b="0" i="0" u="none" strike="noStrike" kern="1200" cap="none" spc="0" normalizeH="0" baseline="0" noProof="0" dirty="0">
                <a:ln>
                  <a:noFill/>
                </a:ln>
                <a:solidFill>
                  <a:srgbClr val="363534"/>
                </a:solidFill>
                <a:effectLst/>
                <a:uLnTx/>
                <a:uFillTx/>
              </a:rPr>
              <a:t>Låter arbetsliv och privatliv flyta ihop utan gränser.</a:t>
            </a:r>
          </a:p>
          <a:p>
            <a:pPr marL="342900" marR="0" lvl="0" indent="-342900" algn="l" defTabSz="1219170" rtl="0" eaLnBrk="1" fontAlgn="auto" latinLnBrk="0" hangingPunct="1">
              <a:lnSpc>
                <a:spcPct val="100000"/>
              </a:lnSpc>
              <a:spcBef>
                <a:spcPts val="800"/>
              </a:spcBef>
              <a:spcAft>
                <a:spcPts val="0"/>
              </a:spcAft>
              <a:buClr>
                <a:srgbClr val="363534"/>
              </a:buClr>
              <a:buSzTx/>
              <a:buFont typeface="+mj-lt"/>
              <a:buAutoNum type="arabicPeriod" startAt="4"/>
              <a:tabLst/>
              <a:defRPr/>
            </a:pPr>
            <a:r>
              <a:rPr kumimoji="0" lang="sv-SE" sz="2000" b="1" i="0" u="none" strike="noStrike" kern="1200" cap="none" spc="0" normalizeH="0" baseline="0" noProof="0" dirty="0">
                <a:ln>
                  <a:noFill/>
                </a:ln>
                <a:solidFill>
                  <a:srgbClr val="363534"/>
                </a:solidFill>
                <a:effectLst/>
                <a:uLnTx/>
                <a:uFillTx/>
              </a:rPr>
              <a:t>Växlaren</a:t>
            </a:r>
            <a:endParaRPr kumimoji="0" lang="sv-SE" sz="2000" b="0" i="0" u="none" strike="noStrike" kern="1200" cap="none" spc="0" normalizeH="0" baseline="0" noProof="0" dirty="0">
              <a:ln>
                <a:noFill/>
              </a:ln>
              <a:solidFill>
                <a:srgbClr val="363534"/>
              </a:solidFill>
              <a:effectLst/>
              <a:uLnTx/>
              <a:uFillTx/>
            </a:endParaRPr>
          </a:p>
          <a:p>
            <a:pPr marL="800100" marR="0" lvl="1" indent="-342900" algn="l" defTabSz="1219170" rtl="0" eaLnBrk="1" fontAlgn="auto" latinLnBrk="0" hangingPunct="1">
              <a:lnSpc>
                <a:spcPct val="100000"/>
              </a:lnSpc>
              <a:spcBef>
                <a:spcPts val="800"/>
              </a:spcBef>
              <a:spcAft>
                <a:spcPts val="0"/>
              </a:spcAft>
              <a:buClr>
                <a:srgbClr val="363534"/>
              </a:buClr>
              <a:buSzTx/>
              <a:buFont typeface="Arial" panose="020B0604020202020204" pitchFamily="34" charset="0"/>
              <a:buChar char="–"/>
              <a:tabLst/>
              <a:defRPr/>
            </a:pPr>
            <a:r>
              <a:rPr kumimoji="0" lang="sv-SE" b="0" i="0" u="none" strike="noStrike" kern="1200" cap="none" spc="0" normalizeH="0" baseline="0" noProof="0" dirty="0">
                <a:ln>
                  <a:noFill/>
                </a:ln>
                <a:solidFill>
                  <a:srgbClr val="363534"/>
                </a:solidFill>
                <a:effectLst/>
                <a:uLnTx/>
                <a:uFillTx/>
              </a:rPr>
              <a:t>Växlar mellan olika strategier.</a:t>
            </a:r>
            <a:endParaRPr lang="sv-SE" sz="1600" dirty="0"/>
          </a:p>
        </p:txBody>
      </p:sp>
      <p:sp>
        <p:nvSpPr>
          <p:cNvPr id="2" name="Rundad rektangulär pratbubbla 1">
            <a:extLst>
              <a:ext uri="{FF2B5EF4-FFF2-40B4-BE49-F238E27FC236}">
                <a16:creationId xmlns:a16="http://schemas.microsoft.com/office/drawing/2014/main" id="{43AC9C87-73F7-D330-9E18-DD9F1C7A9E4F}"/>
              </a:ext>
            </a:extLst>
          </p:cNvPr>
          <p:cNvSpPr/>
          <p:nvPr/>
        </p:nvSpPr>
        <p:spPr>
          <a:xfrm>
            <a:off x="9039041" y="607561"/>
            <a:ext cx="2768560" cy="1158661"/>
          </a:xfrm>
          <a:prstGeom prst="wedgeRoundRectCallout">
            <a:avLst>
              <a:gd name="adj1" fmla="val -75425"/>
              <a:gd name="adj2" fmla="val 50855"/>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b="1" dirty="0"/>
              <a:t>Vilken strategi passar dig – mår du bäst av?</a:t>
            </a:r>
          </a:p>
        </p:txBody>
      </p:sp>
      <p:sp>
        <p:nvSpPr>
          <p:cNvPr id="3" name="Rektangel 2">
            <a:extLst>
              <a:ext uri="{FF2B5EF4-FFF2-40B4-BE49-F238E27FC236}">
                <a16:creationId xmlns:a16="http://schemas.microsoft.com/office/drawing/2014/main" id="{6722BC3D-0463-7E74-1731-47ED7710B54B}"/>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84EFC612-ABC1-0AB5-9964-FE9411EC732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FF49CD34-5AF4-F7C5-18B1-858D74AB13AA}"/>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D0BDB6A1-5437-6EF5-CA2B-1F129C27054E}"/>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53866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00412" y="954885"/>
            <a:ext cx="4124551" cy="864642"/>
          </a:xfrm>
        </p:spPr>
        <p:txBody>
          <a:bodyPr>
            <a:normAutofit fontScale="90000"/>
          </a:bodyPr>
          <a:lstStyle/>
          <a:p>
            <a:r>
              <a:rPr lang="sv-SE" sz="3200" b="1" dirty="0"/>
              <a:t>Dina behov av gränssättning?</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3728431" y="2002718"/>
            <a:ext cx="4735136" cy="662063"/>
          </a:xfrm>
        </p:spPr>
        <p:txBody>
          <a:bodyPr/>
          <a:lstStyle/>
          <a:p>
            <a:pPr marL="0" indent="0" algn="ctr">
              <a:buNone/>
            </a:pPr>
            <a:r>
              <a:rPr lang="sv-SE" sz="2400" b="1" dirty="0"/>
              <a:t>Föredrar du att...?</a:t>
            </a:r>
          </a:p>
          <a:p>
            <a:pPr lvl="1" algn="ctr"/>
            <a:endParaRPr lang="sv-SE" sz="2000" b="1" dirty="0"/>
          </a:p>
        </p:txBody>
      </p:sp>
      <p:sp>
        <p:nvSpPr>
          <p:cNvPr id="3" name="Ellips 2">
            <a:extLst>
              <a:ext uri="{FF2B5EF4-FFF2-40B4-BE49-F238E27FC236}">
                <a16:creationId xmlns:a16="http://schemas.microsoft.com/office/drawing/2014/main" id="{B579EC5C-A7C2-0DED-6462-038E79569ECC}"/>
              </a:ext>
            </a:extLst>
          </p:cNvPr>
          <p:cNvSpPr/>
          <p:nvPr/>
        </p:nvSpPr>
        <p:spPr>
          <a:xfrm>
            <a:off x="9653507" y="2567729"/>
            <a:ext cx="1728000" cy="172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dirty="0"/>
              <a:t>Låta arbete och privatliv flyta samman?</a:t>
            </a:r>
          </a:p>
        </p:txBody>
      </p:sp>
      <p:sp>
        <p:nvSpPr>
          <p:cNvPr id="4" name="Ellips 3">
            <a:extLst>
              <a:ext uri="{FF2B5EF4-FFF2-40B4-BE49-F238E27FC236}">
                <a16:creationId xmlns:a16="http://schemas.microsoft.com/office/drawing/2014/main" id="{89E2BEA8-E7D7-6BD6-3F7C-E07AAB310260}"/>
              </a:ext>
            </a:extLst>
          </p:cNvPr>
          <p:cNvSpPr/>
          <p:nvPr/>
        </p:nvSpPr>
        <p:spPr>
          <a:xfrm>
            <a:off x="839333" y="2567729"/>
            <a:ext cx="1728000" cy="172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800" dirty="0"/>
              <a:t>Skilja mellan arbete och privatliv?</a:t>
            </a:r>
            <a:endParaRPr lang="sv-SE" dirty="0"/>
          </a:p>
        </p:txBody>
      </p:sp>
      <p:sp>
        <p:nvSpPr>
          <p:cNvPr id="8" name="textruta 7">
            <a:extLst>
              <a:ext uri="{FF2B5EF4-FFF2-40B4-BE49-F238E27FC236}">
                <a16:creationId xmlns:a16="http://schemas.microsoft.com/office/drawing/2014/main" id="{95F19BEE-3D96-3FC4-DDCC-5BB83A1076BA}"/>
              </a:ext>
            </a:extLst>
          </p:cNvPr>
          <p:cNvSpPr txBox="1"/>
          <p:nvPr/>
        </p:nvSpPr>
        <p:spPr>
          <a:xfrm>
            <a:off x="3491061" y="4698805"/>
            <a:ext cx="5209875" cy="923330"/>
          </a:xfrm>
          <a:prstGeom prst="rect">
            <a:avLst/>
          </a:prstGeom>
          <a:noFill/>
        </p:spPr>
        <p:txBody>
          <a:bodyPr wrap="square">
            <a:spAutoFit/>
          </a:bodyPr>
          <a:lstStyle/>
          <a:p>
            <a:pPr algn="ctr"/>
            <a:r>
              <a:rPr lang="sv-SE" b="1" dirty="0"/>
              <a:t>Var mår du bra och skapar bäst balans i ditt liv?</a:t>
            </a:r>
          </a:p>
          <a:p>
            <a:pPr algn="ctr"/>
            <a:endParaRPr lang="sv-SE" b="1" dirty="0"/>
          </a:p>
          <a:p>
            <a:pPr algn="ctr"/>
            <a:r>
              <a:rPr lang="sv-SE" b="1" dirty="0"/>
              <a:t>Diskutera och motivera ditt val?</a:t>
            </a:r>
          </a:p>
        </p:txBody>
      </p:sp>
      <p:cxnSp>
        <p:nvCxnSpPr>
          <p:cNvPr id="10" name="Rak 9">
            <a:extLst>
              <a:ext uri="{FF2B5EF4-FFF2-40B4-BE49-F238E27FC236}">
                <a16:creationId xmlns:a16="http://schemas.microsoft.com/office/drawing/2014/main" id="{CA8AF00B-1AF9-A4F2-C81E-8D9FFC6E0B57}"/>
              </a:ext>
            </a:extLst>
          </p:cNvPr>
          <p:cNvCxnSpPr>
            <a:cxnSpLocks/>
            <a:stCxn id="4" idx="6"/>
            <a:endCxn id="3" idx="2"/>
          </p:cNvCxnSpPr>
          <p:nvPr/>
        </p:nvCxnSpPr>
        <p:spPr>
          <a:xfrm>
            <a:off x="2567333" y="3431729"/>
            <a:ext cx="7086174" cy="0"/>
          </a:xfrm>
          <a:prstGeom prst="line">
            <a:avLst/>
          </a:prstGeom>
          <a:ln w="508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extruta 17">
            <a:extLst>
              <a:ext uri="{FF2B5EF4-FFF2-40B4-BE49-F238E27FC236}">
                <a16:creationId xmlns:a16="http://schemas.microsoft.com/office/drawing/2014/main" id="{B0360F8F-3D75-52EE-83A7-D4F63C4790D4}"/>
              </a:ext>
            </a:extLst>
          </p:cNvPr>
          <p:cNvSpPr txBox="1"/>
          <p:nvPr/>
        </p:nvSpPr>
        <p:spPr>
          <a:xfrm rot="20860235">
            <a:off x="5313416" y="3679991"/>
            <a:ext cx="1189494" cy="1107996"/>
          </a:xfrm>
          <a:prstGeom prst="rect">
            <a:avLst/>
          </a:prstGeom>
          <a:noFill/>
        </p:spPr>
        <p:txBody>
          <a:bodyPr wrap="square">
            <a:spAutoFit/>
          </a:bodyPr>
          <a:lstStyle/>
          <a:p>
            <a:pPr algn="ctr"/>
            <a:r>
              <a:rPr lang="sv-SE" sz="6600" dirty="0"/>
              <a:t>👆🏻</a:t>
            </a:r>
          </a:p>
        </p:txBody>
      </p:sp>
      <p:pic>
        <p:nvPicPr>
          <p:cNvPr id="20" name="Bild 19" descr="Fabrik">
            <a:extLst>
              <a:ext uri="{FF2B5EF4-FFF2-40B4-BE49-F238E27FC236}">
                <a16:creationId xmlns:a16="http://schemas.microsoft.com/office/drawing/2014/main" id="{D363A97D-E04D-88D2-3154-801B45F90F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77189" y="4505757"/>
            <a:ext cx="914400" cy="914400"/>
          </a:xfrm>
          <a:prstGeom prst="rect">
            <a:avLst/>
          </a:prstGeom>
        </p:spPr>
      </p:pic>
      <p:pic>
        <p:nvPicPr>
          <p:cNvPr id="22" name="Bild 21" descr="Hus">
            <a:extLst>
              <a:ext uri="{FF2B5EF4-FFF2-40B4-BE49-F238E27FC236}">
                <a16:creationId xmlns:a16="http://schemas.microsoft.com/office/drawing/2014/main" id="{DB9BAF90-206F-861E-56E1-1A200AAA98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15557" y="4505757"/>
            <a:ext cx="914400" cy="914400"/>
          </a:xfrm>
          <a:prstGeom prst="rect">
            <a:avLst/>
          </a:prstGeom>
        </p:spPr>
      </p:pic>
      <p:sp>
        <p:nvSpPr>
          <p:cNvPr id="24" name="textruta 23">
            <a:extLst>
              <a:ext uri="{FF2B5EF4-FFF2-40B4-BE49-F238E27FC236}">
                <a16:creationId xmlns:a16="http://schemas.microsoft.com/office/drawing/2014/main" id="{D5E419C7-20F5-9005-D321-46DBF21B2D61}"/>
              </a:ext>
            </a:extLst>
          </p:cNvPr>
          <p:cNvSpPr txBox="1"/>
          <p:nvPr/>
        </p:nvSpPr>
        <p:spPr>
          <a:xfrm>
            <a:off x="10315221" y="4711690"/>
            <a:ext cx="384451" cy="523220"/>
          </a:xfrm>
          <a:prstGeom prst="rect">
            <a:avLst/>
          </a:prstGeom>
          <a:noFill/>
        </p:spPr>
        <p:txBody>
          <a:bodyPr wrap="square">
            <a:spAutoFit/>
          </a:bodyPr>
          <a:lstStyle/>
          <a:p>
            <a:r>
              <a:rPr lang="sv-SE" sz="2800" dirty="0"/>
              <a:t>=</a:t>
            </a:r>
          </a:p>
        </p:txBody>
      </p:sp>
      <p:pic>
        <p:nvPicPr>
          <p:cNvPr id="25" name="Bild 24" descr="Fabrik">
            <a:extLst>
              <a:ext uri="{FF2B5EF4-FFF2-40B4-BE49-F238E27FC236}">
                <a16:creationId xmlns:a16="http://schemas.microsoft.com/office/drawing/2014/main" id="{D8CE6852-4F84-88BC-7044-B73E5A1CF0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2044" y="4560257"/>
            <a:ext cx="914400" cy="914400"/>
          </a:xfrm>
          <a:prstGeom prst="rect">
            <a:avLst/>
          </a:prstGeom>
        </p:spPr>
      </p:pic>
      <p:pic>
        <p:nvPicPr>
          <p:cNvPr id="26" name="Bild 25" descr="Hus">
            <a:extLst>
              <a:ext uri="{FF2B5EF4-FFF2-40B4-BE49-F238E27FC236}">
                <a16:creationId xmlns:a16="http://schemas.microsoft.com/office/drawing/2014/main" id="{4460A311-595F-2A6B-5782-3000439F226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0412" y="4560257"/>
            <a:ext cx="914400" cy="914400"/>
          </a:xfrm>
          <a:prstGeom prst="rect">
            <a:avLst/>
          </a:prstGeom>
        </p:spPr>
      </p:pic>
      <p:sp>
        <p:nvSpPr>
          <p:cNvPr id="27" name="textruta 26">
            <a:extLst>
              <a:ext uri="{FF2B5EF4-FFF2-40B4-BE49-F238E27FC236}">
                <a16:creationId xmlns:a16="http://schemas.microsoft.com/office/drawing/2014/main" id="{31666428-5DB2-00A4-21F0-5FE880AB8397}"/>
              </a:ext>
            </a:extLst>
          </p:cNvPr>
          <p:cNvSpPr txBox="1"/>
          <p:nvPr/>
        </p:nvSpPr>
        <p:spPr>
          <a:xfrm>
            <a:off x="1500076" y="4766190"/>
            <a:ext cx="384451" cy="523220"/>
          </a:xfrm>
          <a:prstGeom prst="rect">
            <a:avLst/>
          </a:prstGeom>
          <a:noFill/>
        </p:spPr>
        <p:txBody>
          <a:bodyPr wrap="square">
            <a:spAutoFit/>
          </a:bodyPr>
          <a:lstStyle/>
          <a:p>
            <a:pPr algn="ctr"/>
            <a:r>
              <a:rPr lang="sv-SE" sz="2800" dirty="0"/>
              <a:t>|</a:t>
            </a:r>
          </a:p>
        </p:txBody>
      </p:sp>
      <p:sp>
        <p:nvSpPr>
          <p:cNvPr id="2" name="Rektangel 1">
            <a:extLst>
              <a:ext uri="{FF2B5EF4-FFF2-40B4-BE49-F238E27FC236}">
                <a16:creationId xmlns:a16="http://schemas.microsoft.com/office/drawing/2014/main" id="{DE09B404-CC33-273C-E918-D9823D14A751}"/>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CC17DB48-CA5C-35D8-18E5-58EE065CD193}"/>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31E14A89-9A02-4652-508D-955BF810BCF6}"/>
              </a:ext>
            </a:extLst>
          </p:cNvPr>
          <p:cNvPicPr>
            <a:picLocks noChangeAspect="1"/>
          </p:cNvPicPr>
          <p:nvPr/>
        </p:nvPicPr>
        <p:blipFill>
          <a:blip r:embed="rId7"/>
          <a:stretch>
            <a:fillRect/>
          </a:stretch>
        </p:blipFill>
        <p:spPr>
          <a:xfrm>
            <a:off x="5320710" y="221049"/>
            <a:ext cx="1550578" cy="1550578"/>
          </a:xfrm>
          <a:prstGeom prst="rect">
            <a:avLst/>
          </a:prstGeom>
        </p:spPr>
      </p:pic>
      <p:pic>
        <p:nvPicPr>
          <p:cNvPr id="11" name="Bildobjekt 10">
            <a:extLst>
              <a:ext uri="{FF2B5EF4-FFF2-40B4-BE49-F238E27FC236}">
                <a16:creationId xmlns:a16="http://schemas.microsoft.com/office/drawing/2014/main" id="{F046511C-1367-F8BD-3F43-D50E95B64D36}"/>
              </a:ext>
            </a:extLst>
          </p:cNvPr>
          <p:cNvPicPr>
            <a:picLocks noChangeAspect="1"/>
          </p:cNvPicPr>
          <p:nvPr/>
        </p:nvPicPr>
        <p:blipFill>
          <a:blip r:embed="rId8"/>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7272345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706681"/>
            <a:ext cx="3950380" cy="864642"/>
          </a:xfrm>
        </p:spPr>
        <p:txBody>
          <a:bodyPr>
            <a:noAutofit/>
          </a:bodyPr>
          <a:lstStyle/>
          <a:p>
            <a:r>
              <a:rPr lang="sv-SE" sz="3200" b="1" dirty="0"/>
              <a:t>Flexibelt arbetsliv och distansarbete</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1810541"/>
            <a:ext cx="6284966" cy="4266253"/>
          </a:xfrm>
        </p:spPr>
        <p:txBody>
          <a:bodyPr>
            <a:normAutofit/>
          </a:bodyPr>
          <a:lstStyle/>
          <a:p>
            <a:r>
              <a:rPr lang="sv-SE" sz="1800" b="1" dirty="0"/>
              <a:t>Fördelar och nackdelar med distansarbete</a:t>
            </a:r>
            <a:endParaRPr lang="sv-SE" sz="1800" dirty="0"/>
          </a:p>
          <a:p>
            <a:pPr lvl="1"/>
            <a:r>
              <a:rPr lang="sv-SE" sz="1800" b="1" dirty="0"/>
              <a:t>Fördelar: </a:t>
            </a:r>
            <a:r>
              <a:rPr lang="sv-SE" sz="1800" dirty="0"/>
              <a:t>Ökat välmående, minskad stress, kostnadsbesparingar, bättre kompetensmatchning.</a:t>
            </a:r>
          </a:p>
          <a:p>
            <a:pPr lvl="1"/>
            <a:r>
              <a:rPr lang="sv-SE" sz="1800" b="1" dirty="0"/>
              <a:t>Nackdelar: </a:t>
            </a:r>
            <a:r>
              <a:rPr lang="sv-SE" sz="1800" dirty="0"/>
              <a:t>Social isolering, svårigheter med gränsdragning mellan arbete och fritid, utmaningar för samarbete och kreativitet.</a:t>
            </a:r>
          </a:p>
          <a:p>
            <a:r>
              <a:rPr lang="sv-SE" sz="1800" b="1" dirty="0"/>
              <a:t>Kräver fysisk närvaro</a:t>
            </a:r>
          </a:p>
          <a:p>
            <a:pPr lvl="1"/>
            <a:r>
              <a:rPr lang="sv-SE" sz="1800" dirty="0"/>
              <a:t>Merparten av arbetet inom skogsindustrin kräver fysisk närvaro. </a:t>
            </a:r>
          </a:p>
          <a:p>
            <a:r>
              <a:rPr lang="sv-SE" sz="1800" b="1" dirty="0"/>
              <a:t>Undersök förutsättningarna för distansarbete </a:t>
            </a:r>
          </a:p>
          <a:p>
            <a:pPr lvl="1"/>
            <a:r>
              <a:rPr lang="sv-SE" sz="1800" dirty="0"/>
              <a:t>Vilka arbetsuppgifter kräver fysisk närvaro (t.ex. fysiska, sociala och kreativa)?</a:t>
            </a:r>
          </a:p>
          <a:p>
            <a:pPr lvl="1"/>
            <a:r>
              <a:rPr lang="sv-SE" sz="1800" dirty="0"/>
              <a:t>Vilka arbetsuppgifter kan utföras på distans (t.ex. koncentrationskrävande och administrativa uppgifter)?</a:t>
            </a:r>
          </a:p>
        </p:txBody>
      </p:sp>
      <p:pic>
        <p:nvPicPr>
          <p:cNvPr id="3" name="Bildobjekt 2">
            <a:extLst>
              <a:ext uri="{FF2B5EF4-FFF2-40B4-BE49-F238E27FC236}">
                <a16:creationId xmlns:a16="http://schemas.microsoft.com/office/drawing/2014/main" id="{02FBD5A6-C6BE-3089-6B75-A29AD2AEAB3B}"/>
              </a:ext>
            </a:extLst>
          </p:cNvPr>
          <p:cNvPicPr>
            <a:picLocks noChangeAspect="1"/>
          </p:cNvPicPr>
          <p:nvPr/>
        </p:nvPicPr>
        <p:blipFill>
          <a:blip r:embed="rId3"/>
          <a:stretch>
            <a:fillRect/>
          </a:stretch>
        </p:blipFill>
        <p:spPr>
          <a:xfrm>
            <a:off x="7676943" y="1915511"/>
            <a:ext cx="3972330" cy="4056312"/>
          </a:xfrm>
          <a:prstGeom prst="rect">
            <a:avLst/>
          </a:prstGeom>
        </p:spPr>
      </p:pic>
      <p:sp>
        <p:nvSpPr>
          <p:cNvPr id="2" name="Rektangel 1">
            <a:extLst>
              <a:ext uri="{FF2B5EF4-FFF2-40B4-BE49-F238E27FC236}">
                <a16:creationId xmlns:a16="http://schemas.microsoft.com/office/drawing/2014/main" id="{0BB24AFB-DAAB-C3BD-7D71-69EEE06818A9}"/>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91701C98-B4B8-64CE-807B-5AD04D25465F}"/>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BA9DFCF1-A057-07A2-E58F-760472420455}"/>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2B7F3A6C-EC95-46BB-5403-85F9E1608D91}"/>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4010572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1265401"/>
            <a:ext cx="10658474" cy="864642"/>
          </a:xfrm>
        </p:spPr>
        <p:txBody>
          <a:bodyPr>
            <a:normAutofit/>
          </a:bodyPr>
          <a:lstStyle/>
          <a:p>
            <a:r>
              <a:rPr lang="sv-SE" sz="3200" b="1" dirty="0">
                <a:cs typeface="Arial" panose="020B0604020202020204" pitchFamily="34" charset="0"/>
              </a:rPr>
              <a:t>Diskussion – </a:t>
            </a:r>
            <a:r>
              <a:rPr lang="sv-SE" sz="3200" b="1" dirty="0"/>
              <a:t>Tillgänglighet</a:t>
            </a:r>
            <a:endParaRPr lang="sv-SE" sz="2000" b="1" dirty="0"/>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2" y="2423885"/>
            <a:ext cx="3721017" cy="3344133"/>
          </a:xfrm>
        </p:spPr>
        <p:txBody>
          <a:bodyPr>
            <a:normAutofit/>
          </a:bodyPr>
          <a:lstStyle/>
          <a:p>
            <a:pPr fontAlgn="t">
              <a:spcBef>
                <a:spcPts val="0"/>
              </a:spcBef>
              <a:buClr>
                <a:srgbClr val="363534"/>
              </a:buClr>
              <a:defRPr/>
            </a:pPr>
            <a:r>
              <a:rPr lang="sv-SE" sz="2000" dirty="0">
                <a:solidFill>
                  <a:srgbClr val="000000"/>
                </a:solidFill>
              </a:rPr>
              <a:t>Utifrån din situation och dina behov vad är det </a:t>
            </a:r>
            <a:r>
              <a:rPr lang="sv-SE" sz="2000" b="1" dirty="0">
                <a:solidFill>
                  <a:srgbClr val="000000"/>
                </a:solidFill>
              </a:rPr>
              <a:t>enklaste du själv kan göra för att hitta rimlig gränsdragning </a:t>
            </a:r>
            <a:r>
              <a:rPr lang="sv-SE" sz="2000" dirty="0">
                <a:solidFill>
                  <a:srgbClr val="000000"/>
                </a:solidFill>
              </a:rPr>
              <a:t>och balans i tillgänglighet?</a:t>
            </a:r>
          </a:p>
          <a:p>
            <a:pPr marL="0" indent="0" fontAlgn="t">
              <a:spcBef>
                <a:spcPts val="0"/>
              </a:spcBef>
              <a:buClr>
                <a:srgbClr val="363534"/>
              </a:buClr>
              <a:buNone/>
              <a:defRPr/>
            </a:pPr>
            <a:endParaRPr lang="sv-SE" sz="2000" dirty="0">
              <a:solidFill>
                <a:srgbClr val="000000"/>
              </a:solidFill>
            </a:endParaRPr>
          </a:p>
          <a:p>
            <a:pPr fontAlgn="t">
              <a:spcBef>
                <a:spcPts val="0"/>
              </a:spcBef>
              <a:buClr>
                <a:srgbClr val="363534"/>
              </a:buClr>
              <a:defRPr/>
            </a:pPr>
            <a:r>
              <a:rPr lang="sv-SE" sz="2000" b="1" dirty="0">
                <a:solidFill>
                  <a:srgbClr val="000000"/>
                </a:solidFill>
              </a:rPr>
              <a:t>Vad behöver du</a:t>
            </a:r>
            <a:r>
              <a:rPr lang="sv-SE" sz="2000" dirty="0">
                <a:solidFill>
                  <a:srgbClr val="000000"/>
                </a:solidFill>
              </a:rPr>
              <a:t> för stöd? Vad kan </a:t>
            </a:r>
            <a:r>
              <a:rPr lang="sv-SE" sz="2000" b="1" dirty="0">
                <a:solidFill>
                  <a:srgbClr val="000000"/>
                </a:solidFill>
              </a:rPr>
              <a:t>arbetsgivaren</a:t>
            </a:r>
            <a:r>
              <a:rPr lang="sv-SE" sz="2000" dirty="0">
                <a:solidFill>
                  <a:srgbClr val="000000"/>
                </a:solidFill>
              </a:rPr>
              <a:t> och/eller dina kollegor göra?</a:t>
            </a:r>
          </a:p>
        </p:txBody>
      </p:sp>
      <p:pic>
        <p:nvPicPr>
          <p:cNvPr id="7" name="Bildobjekt 6">
            <a:extLst>
              <a:ext uri="{FF2B5EF4-FFF2-40B4-BE49-F238E27FC236}">
                <a16:creationId xmlns:a16="http://schemas.microsoft.com/office/drawing/2014/main" id="{18212626-023E-518E-1DDE-04D699DFC9FB}"/>
              </a:ext>
            </a:extLst>
          </p:cNvPr>
          <p:cNvPicPr>
            <a:picLocks noChangeAspect="1"/>
          </p:cNvPicPr>
          <p:nvPr/>
        </p:nvPicPr>
        <p:blipFill>
          <a:blip r:embed="rId3"/>
          <a:stretch>
            <a:fillRect/>
          </a:stretch>
        </p:blipFill>
        <p:spPr>
          <a:xfrm>
            <a:off x="6233000" y="1513318"/>
            <a:ext cx="5192235" cy="4370545"/>
          </a:xfrm>
          <a:prstGeom prst="rect">
            <a:avLst/>
          </a:prstGeom>
        </p:spPr>
      </p:pic>
      <p:sp>
        <p:nvSpPr>
          <p:cNvPr id="9" name="Rektangel 8">
            <a:extLst>
              <a:ext uri="{FF2B5EF4-FFF2-40B4-BE49-F238E27FC236}">
                <a16:creationId xmlns:a16="http://schemas.microsoft.com/office/drawing/2014/main" id="{A1FF875D-AD2B-0249-7DC0-DA4926B3E023}"/>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EB33D116-943F-8899-EABB-0F4A0A99526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11" name="Bildobjekt 10">
            <a:extLst>
              <a:ext uri="{FF2B5EF4-FFF2-40B4-BE49-F238E27FC236}">
                <a16:creationId xmlns:a16="http://schemas.microsoft.com/office/drawing/2014/main" id="{5F853AEA-8381-C248-EB1A-D7A16F6D6581}"/>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2" name="Bildobjekt 11">
            <a:extLst>
              <a:ext uri="{FF2B5EF4-FFF2-40B4-BE49-F238E27FC236}">
                <a16:creationId xmlns:a16="http://schemas.microsoft.com/office/drawing/2014/main" id="{5A0C66F9-B207-16A9-2A80-807C9C8CC444}"/>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4" name="Ellips 13">
            <a:extLst>
              <a:ext uri="{FF2B5EF4-FFF2-40B4-BE49-F238E27FC236}">
                <a16:creationId xmlns:a16="http://schemas.microsoft.com/office/drawing/2014/main" id="{AD760C3A-BDE1-F0A6-8DD6-6DCB5C434BDD}"/>
              </a:ext>
            </a:extLst>
          </p:cNvPr>
          <p:cNvSpPr/>
          <p:nvPr/>
        </p:nvSpPr>
        <p:spPr>
          <a:xfrm>
            <a:off x="9500874" y="4458270"/>
            <a:ext cx="1832727" cy="1832727"/>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400" b="1" dirty="0">
                <a:solidFill>
                  <a:schemeClr val="bg1"/>
                </a:solidFill>
              </a:rPr>
              <a:t>Fundera först själv och skriv ner dina svar.</a:t>
            </a:r>
          </a:p>
          <a:p>
            <a:pPr algn="ctr"/>
            <a:r>
              <a:rPr lang="sv-SE" sz="1400" b="1" dirty="0">
                <a:solidFill>
                  <a:schemeClr val="bg1"/>
                </a:solidFill>
              </a:rPr>
              <a:t>Diskutera därefter med dina kollegor.</a:t>
            </a:r>
          </a:p>
        </p:txBody>
      </p:sp>
    </p:spTree>
    <p:extLst>
      <p:ext uri="{BB962C8B-B14F-4D97-AF65-F5344CB8AC3E}">
        <p14:creationId xmlns:p14="http://schemas.microsoft.com/office/powerpoint/2010/main" val="297602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DECE978C-432C-A351-01F6-8CABBD9B6B2E}"/>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3ADE164-D45A-44D8-82C5-2E0962BB70DA}" type="slidenum">
              <a:rPr kumimoji="0" lang="sv-SE"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sv-SE"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1026" name="Picture 2" descr="Linggymnastiserande kvinnor på GCI ">
            <a:extLst>
              <a:ext uri="{FF2B5EF4-FFF2-40B4-BE49-F238E27FC236}">
                <a16:creationId xmlns:a16="http://schemas.microsoft.com/office/drawing/2014/main" id="{13C54209-53CA-7E14-6C94-4E1D4E3BD2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19" y="0"/>
            <a:ext cx="1234343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ruta 1">
            <a:extLst>
              <a:ext uri="{FF2B5EF4-FFF2-40B4-BE49-F238E27FC236}">
                <a16:creationId xmlns:a16="http://schemas.microsoft.com/office/drawing/2014/main" id="{30416887-32B2-348E-6940-DA3B8F065C93}"/>
              </a:ext>
            </a:extLst>
          </p:cNvPr>
          <p:cNvSpPr txBox="1"/>
          <p:nvPr/>
        </p:nvSpPr>
        <p:spPr>
          <a:xfrm>
            <a:off x="8121409" y="6416498"/>
            <a:ext cx="3725858" cy="2616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v-SE"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Bild: Gymnastik- och idrottshögskolan tidigt 1900-tal</a:t>
            </a:r>
          </a:p>
        </p:txBody>
      </p:sp>
      <p:sp>
        <p:nvSpPr>
          <p:cNvPr id="3" name="Rektangel 2">
            <a:extLst>
              <a:ext uri="{FF2B5EF4-FFF2-40B4-BE49-F238E27FC236}">
                <a16:creationId xmlns:a16="http://schemas.microsoft.com/office/drawing/2014/main" id="{CDD64A52-BAE6-27F4-3D8A-D43D846C7AF3}"/>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Rektangel 4">
            <a:extLst>
              <a:ext uri="{FF2B5EF4-FFF2-40B4-BE49-F238E27FC236}">
                <a16:creationId xmlns:a16="http://schemas.microsoft.com/office/drawing/2014/main" id="{0B8DE79C-AF17-2963-EE44-1E2BD664DDD1}"/>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highlight>
                <a:srgbClr val="FFFF00"/>
              </a:highlight>
              <a:uLnTx/>
              <a:uFillTx/>
              <a:latin typeface="Aptos" panose="02110004020202020204"/>
              <a:ea typeface="+mn-ea"/>
              <a:cs typeface="+mn-cs"/>
            </a:endParaRPr>
          </a:p>
        </p:txBody>
      </p:sp>
      <p:pic>
        <p:nvPicPr>
          <p:cNvPr id="6" name="Bildobjekt 5">
            <a:extLst>
              <a:ext uri="{FF2B5EF4-FFF2-40B4-BE49-F238E27FC236}">
                <a16:creationId xmlns:a16="http://schemas.microsoft.com/office/drawing/2014/main" id="{00378F95-EF94-7531-2C6A-3ECB5274FFF4}"/>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E3C263D4-C299-5EDB-865B-F62B084CD0A9}"/>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8" name="textruta 7">
            <a:extLst>
              <a:ext uri="{FF2B5EF4-FFF2-40B4-BE49-F238E27FC236}">
                <a16:creationId xmlns:a16="http://schemas.microsoft.com/office/drawing/2014/main" id="{DFC9A7C6-0CEF-B2B6-1B1B-143F8A350A96}"/>
              </a:ext>
            </a:extLst>
          </p:cNvPr>
          <p:cNvSpPr txBox="1"/>
          <p:nvPr/>
        </p:nvSpPr>
        <p:spPr>
          <a:xfrm>
            <a:off x="2138708" y="2688729"/>
            <a:ext cx="7914579"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5400" b="1" i="0" u="none" strike="noStrike" kern="1200" cap="none" spc="0" normalizeH="0" baseline="0" noProof="0" dirty="0">
                <a:ln>
                  <a:noFill/>
                </a:ln>
                <a:solidFill>
                  <a:prstClr val="white"/>
                </a:solidFill>
                <a:effectLst/>
                <a:uLnTx/>
                <a:uFillTx/>
                <a:latin typeface="Times" pitchFamily="2" charset="0"/>
                <a:ea typeface="+mn-ea"/>
                <a:cs typeface="+mn-cs"/>
              </a:rPr>
              <a:t>PAUS</a:t>
            </a:r>
          </a:p>
        </p:txBody>
      </p:sp>
    </p:spTree>
    <p:extLst>
      <p:ext uri="{BB962C8B-B14F-4D97-AF65-F5344CB8AC3E}">
        <p14:creationId xmlns:p14="http://schemas.microsoft.com/office/powerpoint/2010/main" val="5530680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a:bodyPr>
          <a:lstStyle/>
          <a:p>
            <a:pPr algn="l"/>
            <a:r>
              <a:rPr lang="sv-SE" dirty="0">
                <a:solidFill>
                  <a:schemeClr val="bg1"/>
                </a:solidFill>
              </a:rPr>
              <a:t>Återhämtning</a:t>
            </a:r>
          </a:p>
        </p:txBody>
      </p:sp>
    </p:spTree>
    <p:extLst>
      <p:ext uri="{BB962C8B-B14F-4D97-AF65-F5344CB8AC3E}">
        <p14:creationId xmlns:p14="http://schemas.microsoft.com/office/powerpoint/2010/main" val="7479296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EVIEW | Emirates B777-300ER Economy Class (Dubai to Athens) - Urbanist  Wanderer">
            <a:extLst>
              <a:ext uri="{FF2B5EF4-FFF2-40B4-BE49-F238E27FC236}">
                <a16:creationId xmlns:a16="http://schemas.microsoft.com/office/drawing/2014/main" id="{634C754C-A581-9722-91CE-07987A9917DC}"/>
              </a:ext>
            </a:extLst>
          </p:cNvPr>
          <p:cNvPicPr>
            <a:picLocks noChangeAspect="1" noChangeArrowheads="1"/>
          </p:cNvPicPr>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1" y="-1292897"/>
            <a:ext cx="12192000" cy="8634335"/>
          </a:xfrm>
          <a:prstGeom prst="rect">
            <a:avLst/>
          </a:prstGeom>
          <a:noFill/>
          <a:extLst>
            <a:ext uri="{909E8E84-426E-40DD-AFC4-6F175D3DCCD1}">
              <a14:hiddenFill xmlns:a14="http://schemas.microsoft.com/office/drawing/2010/main">
                <a:solidFill>
                  <a:srgbClr val="FFFFFF"/>
                </a:solidFill>
              </a14:hiddenFill>
            </a:ext>
          </a:extLst>
        </p:spPr>
      </p:pic>
      <p:sp>
        <p:nvSpPr>
          <p:cNvPr id="6" name="Rubrik 1">
            <a:extLst>
              <a:ext uri="{FF2B5EF4-FFF2-40B4-BE49-F238E27FC236}">
                <a16:creationId xmlns:a16="http://schemas.microsoft.com/office/drawing/2014/main" id="{D93762ED-F91D-1685-802D-F4F93BD0EEF4}"/>
              </a:ext>
            </a:extLst>
          </p:cNvPr>
          <p:cNvSpPr txBox="1">
            <a:spLocks/>
          </p:cNvSpPr>
          <p:nvPr/>
        </p:nvSpPr>
        <p:spPr>
          <a:xfrm>
            <a:off x="561000" y="715333"/>
            <a:ext cx="4459811" cy="114300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9110" rtl="0" eaLnBrk="1" fontAlgn="auto" latinLnBrk="0" hangingPunct="1">
              <a:lnSpc>
                <a:spcPct val="100000"/>
              </a:lnSpc>
              <a:spcBef>
                <a:spcPct val="0"/>
              </a:spcBef>
              <a:spcAft>
                <a:spcPts val="0"/>
              </a:spcAft>
              <a:buClrTx/>
              <a:buSzTx/>
              <a:buFontTx/>
              <a:buNone/>
              <a:tabLst/>
              <a:defRPr/>
            </a:pPr>
            <a:r>
              <a:rPr kumimoji="0" lang="sv-SE" sz="3200" b="1" i="0" u="none" strike="noStrike" kern="1200" cap="none" spc="0" normalizeH="0" baseline="0" noProof="0" dirty="0">
                <a:ln>
                  <a:noFill/>
                </a:ln>
                <a:solidFill>
                  <a:srgbClr val="000000"/>
                </a:solidFill>
                <a:effectLst/>
                <a:uLnTx/>
                <a:uFillTx/>
                <a:ea typeface="KorolevLiU Medium" charset="0"/>
                <a:cs typeface="Calibri" panose="020F0502020204030204" pitchFamily="34" charset="0"/>
              </a:rPr>
              <a:t>Vad är egentligen återhämtning?</a:t>
            </a:r>
            <a:endParaRPr kumimoji="0" lang="sv-SE" sz="2800" b="1" i="0" u="none" strike="noStrike" kern="1200" cap="none" spc="0" normalizeH="0" baseline="0" noProof="0" dirty="0">
              <a:ln>
                <a:noFill/>
              </a:ln>
              <a:solidFill>
                <a:srgbClr val="000000"/>
              </a:solidFill>
              <a:effectLst/>
              <a:uLnTx/>
              <a:uFillTx/>
              <a:ea typeface="KorolevLiU Medium" charset="0"/>
              <a:cs typeface="Calibri" panose="020F0502020204030204" pitchFamily="34" charset="0"/>
            </a:endParaRPr>
          </a:p>
        </p:txBody>
      </p:sp>
      <p:sp>
        <p:nvSpPr>
          <p:cNvPr id="7" name="Platshållare för innehåll 2">
            <a:extLst>
              <a:ext uri="{FF2B5EF4-FFF2-40B4-BE49-F238E27FC236}">
                <a16:creationId xmlns:a16="http://schemas.microsoft.com/office/drawing/2014/main" id="{364B463D-989B-1231-830E-59B1672C2C9C}"/>
              </a:ext>
            </a:extLst>
          </p:cNvPr>
          <p:cNvSpPr txBox="1">
            <a:spLocks/>
          </p:cNvSpPr>
          <p:nvPr/>
        </p:nvSpPr>
        <p:spPr>
          <a:xfrm>
            <a:off x="523761" y="2832375"/>
            <a:ext cx="4102024" cy="1381353"/>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kumimoji="0" lang="sv-SE" sz="2400" b="1" i="0" u="none" strike="noStrike" kern="1200" cap="none" spc="0" normalizeH="0" baseline="0" noProof="0" dirty="0">
                <a:ln>
                  <a:noFill/>
                </a:ln>
                <a:solidFill>
                  <a:srgbClr val="000000"/>
                </a:solidFill>
                <a:effectLst/>
                <a:uLnTx/>
                <a:uFillTx/>
                <a:cs typeface="Calibri" panose="020F0502020204030204" pitchFamily="34" charset="0"/>
              </a:rPr>
              <a:t>Återhämtning är en återställningsprocess, där stress eller annan belastning återgår till sin ursprungsnivå.</a:t>
            </a:r>
          </a:p>
        </p:txBody>
      </p:sp>
      <p:pic>
        <p:nvPicPr>
          <p:cNvPr id="3" name="Bild 2" descr="Tomt batteri">
            <a:extLst>
              <a:ext uri="{FF2B5EF4-FFF2-40B4-BE49-F238E27FC236}">
                <a16:creationId xmlns:a16="http://schemas.microsoft.com/office/drawing/2014/main" id="{7FE5DA3E-47C3-0B18-1BA6-963E76B2BA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8280826" y="3038425"/>
            <a:ext cx="1005840" cy="1005840"/>
          </a:xfrm>
          <a:prstGeom prst="rect">
            <a:avLst/>
          </a:prstGeom>
        </p:spPr>
      </p:pic>
      <p:pic>
        <p:nvPicPr>
          <p:cNvPr id="5" name="Bild 4" descr="Batteri som laddas">
            <a:extLst>
              <a:ext uri="{FF2B5EF4-FFF2-40B4-BE49-F238E27FC236}">
                <a16:creationId xmlns:a16="http://schemas.microsoft.com/office/drawing/2014/main" id="{2FD04668-8ADA-7089-9C8B-AD5B23B156B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6822372" y="4560062"/>
            <a:ext cx="1005840" cy="1005840"/>
          </a:xfrm>
          <a:prstGeom prst="rect">
            <a:avLst/>
          </a:prstGeom>
        </p:spPr>
      </p:pic>
      <p:pic>
        <p:nvPicPr>
          <p:cNvPr id="9" name="Bild 8" descr="Fullt batteri">
            <a:extLst>
              <a:ext uri="{FF2B5EF4-FFF2-40B4-BE49-F238E27FC236}">
                <a16:creationId xmlns:a16="http://schemas.microsoft.com/office/drawing/2014/main" id="{61ED46CD-519A-83DC-5103-1C020949AFC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9716634" y="1559825"/>
            <a:ext cx="1005840" cy="1005840"/>
          </a:xfrm>
          <a:prstGeom prst="rect">
            <a:avLst/>
          </a:prstGeom>
        </p:spPr>
      </p:pic>
      <p:cxnSp>
        <p:nvCxnSpPr>
          <p:cNvPr id="11" name="Rak 10">
            <a:extLst>
              <a:ext uri="{FF2B5EF4-FFF2-40B4-BE49-F238E27FC236}">
                <a16:creationId xmlns:a16="http://schemas.microsoft.com/office/drawing/2014/main" id="{EC9F9230-2398-FB9F-7050-EECA53262C59}"/>
              </a:ext>
            </a:extLst>
          </p:cNvPr>
          <p:cNvCxnSpPr>
            <a:cxnSpLocks/>
          </p:cNvCxnSpPr>
          <p:nvPr/>
        </p:nvCxnSpPr>
        <p:spPr>
          <a:xfrm>
            <a:off x="6613181" y="5780020"/>
            <a:ext cx="14515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Rak 11">
            <a:extLst>
              <a:ext uri="{FF2B5EF4-FFF2-40B4-BE49-F238E27FC236}">
                <a16:creationId xmlns:a16="http://schemas.microsoft.com/office/drawing/2014/main" id="{B99E1F58-FD5C-BA17-FE08-9B42BFB1D227}"/>
              </a:ext>
            </a:extLst>
          </p:cNvPr>
          <p:cNvCxnSpPr>
            <a:cxnSpLocks/>
          </p:cNvCxnSpPr>
          <p:nvPr/>
        </p:nvCxnSpPr>
        <p:spPr>
          <a:xfrm>
            <a:off x="8064708" y="4302177"/>
            <a:ext cx="0" cy="14847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ak 15">
            <a:extLst>
              <a:ext uri="{FF2B5EF4-FFF2-40B4-BE49-F238E27FC236}">
                <a16:creationId xmlns:a16="http://schemas.microsoft.com/office/drawing/2014/main" id="{0412D65A-4ADD-782E-0518-07A62749EB07}"/>
              </a:ext>
            </a:extLst>
          </p:cNvPr>
          <p:cNvCxnSpPr>
            <a:cxnSpLocks/>
          </p:cNvCxnSpPr>
          <p:nvPr/>
        </p:nvCxnSpPr>
        <p:spPr>
          <a:xfrm>
            <a:off x="8057983" y="4310218"/>
            <a:ext cx="14515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Rak 16">
            <a:extLst>
              <a:ext uri="{FF2B5EF4-FFF2-40B4-BE49-F238E27FC236}">
                <a16:creationId xmlns:a16="http://schemas.microsoft.com/office/drawing/2014/main" id="{7B45F633-8085-7E4C-1B4A-70C0DFBE8DE5}"/>
              </a:ext>
            </a:extLst>
          </p:cNvPr>
          <p:cNvCxnSpPr>
            <a:cxnSpLocks/>
          </p:cNvCxnSpPr>
          <p:nvPr/>
        </p:nvCxnSpPr>
        <p:spPr>
          <a:xfrm>
            <a:off x="9509510" y="2832375"/>
            <a:ext cx="0" cy="14847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Rak 17">
            <a:extLst>
              <a:ext uri="{FF2B5EF4-FFF2-40B4-BE49-F238E27FC236}">
                <a16:creationId xmlns:a16="http://schemas.microsoft.com/office/drawing/2014/main" id="{C66F6C9E-A75D-15AE-E464-94D6AA6D90D3}"/>
              </a:ext>
            </a:extLst>
          </p:cNvPr>
          <p:cNvCxnSpPr>
            <a:cxnSpLocks/>
          </p:cNvCxnSpPr>
          <p:nvPr/>
        </p:nvCxnSpPr>
        <p:spPr>
          <a:xfrm>
            <a:off x="9508781" y="2843976"/>
            <a:ext cx="14515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Rak 3">
            <a:extLst>
              <a:ext uri="{FF2B5EF4-FFF2-40B4-BE49-F238E27FC236}">
                <a16:creationId xmlns:a16="http://schemas.microsoft.com/office/drawing/2014/main" id="{0C78BB00-5C88-A997-2347-03F36333F848}"/>
              </a:ext>
            </a:extLst>
          </p:cNvPr>
          <p:cNvCxnSpPr>
            <a:cxnSpLocks/>
          </p:cNvCxnSpPr>
          <p:nvPr/>
        </p:nvCxnSpPr>
        <p:spPr>
          <a:xfrm flipH="1" flipV="1">
            <a:off x="9509155" y="4291160"/>
            <a:ext cx="1456442" cy="14990"/>
          </a:xfrm>
          <a:prstGeom prst="line">
            <a:avLst/>
          </a:prstGeom>
          <a:ln w="28575">
            <a:solidFill>
              <a:schemeClr val="tx1"/>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20" name="textruta 19">
            <a:extLst>
              <a:ext uri="{FF2B5EF4-FFF2-40B4-BE49-F238E27FC236}">
                <a16:creationId xmlns:a16="http://schemas.microsoft.com/office/drawing/2014/main" id="{9CA05C95-941A-41AE-E116-C4CDA4F442BD}"/>
              </a:ext>
            </a:extLst>
          </p:cNvPr>
          <p:cNvSpPr txBox="1"/>
          <p:nvPr/>
        </p:nvSpPr>
        <p:spPr>
          <a:xfrm>
            <a:off x="10960308" y="4031109"/>
            <a:ext cx="292983" cy="523220"/>
          </a:xfrm>
          <a:prstGeom prst="rect">
            <a:avLst/>
          </a:prstGeom>
          <a:noFill/>
        </p:spPr>
        <p:txBody>
          <a:bodyPr wrap="square">
            <a:spAutoFit/>
          </a:bodyPr>
          <a:lstStyle/>
          <a:p>
            <a:r>
              <a:rPr kumimoji="0" lang="sv-SE" sz="2800" b="1" i="0" u="none" strike="noStrike" kern="1200" cap="none" spc="0" normalizeH="0" baseline="0" noProof="0" dirty="0">
                <a:ln>
                  <a:noFill/>
                </a:ln>
                <a:solidFill>
                  <a:srgbClr val="000000"/>
                </a:solidFill>
                <a:effectLst/>
                <a:uLnTx/>
                <a:uFillTx/>
                <a:ea typeface="KorolevLiU Medium" charset="0"/>
                <a:cs typeface="Calibri" panose="020F0502020204030204" pitchFamily="34" charset="0"/>
              </a:rPr>
              <a:t>?</a:t>
            </a:r>
            <a:endParaRPr lang="sv-SE" sz="2800" dirty="0"/>
          </a:p>
        </p:txBody>
      </p:sp>
      <p:sp>
        <p:nvSpPr>
          <p:cNvPr id="8" name="textruta 7">
            <a:extLst>
              <a:ext uri="{FF2B5EF4-FFF2-40B4-BE49-F238E27FC236}">
                <a16:creationId xmlns:a16="http://schemas.microsoft.com/office/drawing/2014/main" id="{62C55D0F-916E-1C32-9E9E-40D40B6D28B5}"/>
              </a:ext>
            </a:extLst>
          </p:cNvPr>
          <p:cNvSpPr txBox="1"/>
          <p:nvPr/>
        </p:nvSpPr>
        <p:spPr>
          <a:xfrm>
            <a:off x="10325754" y="4462489"/>
            <a:ext cx="1669665" cy="584775"/>
          </a:xfrm>
          <a:prstGeom prst="rect">
            <a:avLst/>
          </a:prstGeom>
          <a:noFill/>
        </p:spPr>
        <p:txBody>
          <a:bodyPr wrap="square">
            <a:spAutoFit/>
          </a:bodyPr>
          <a:lstStyle/>
          <a:p>
            <a:pPr algn="ctr"/>
            <a:r>
              <a:rPr lang="sv-SE" sz="1600" b="1" dirty="0"/>
              <a:t>Utebliven återhämtning </a:t>
            </a:r>
          </a:p>
        </p:txBody>
      </p:sp>
      <p:sp>
        <p:nvSpPr>
          <p:cNvPr id="2" name="Rektangel 1">
            <a:extLst>
              <a:ext uri="{FF2B5EF4-FFF2-40B4-BE49-F238E27FC236}">
                <a16:creationId xmlns:a16="http://schemas.microsoft.com/office/drawing/2014/main" id="{109CE0B0-7180-D929-0F73-43A910338A1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DF787614-856E-7581-5379-186A0BB98E8E}"/>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13" name="Bildobjekt 12">
            <a:extLst>
              <a:ext uri="{FF2B5EF4-FFF2-40B4-BE49-F238E27FC236}">
                <a16:creationId xmlns:a16="http://schemas.microsoft.com/office/drawing/2014/main" id="{8425DFD5-E222-F38C-4EDC-A5740793A64F}"/>
              </a:ext>
            </a:extLst>
          </p:cNvPr>
          <p:cNvPicPr>
            <a:picLocks noChangeAspect="1"/>
          </p:cNvPicPr>
          <p:nvPr/>
        </p:nvPicPr>
        <p:blipFill>
          <a:blip r:embed="rId10"/>
          <a:stretch>
            <a:fillRect/>
          </a:stretch>
        </p:blipFill>
        <p:spPr>
          <a:xfrm>
            <a:off x="5320710" y="221049"/>
            <a:ext cx="1550578" cy="1550578"/>
          </a:xfrm>
          <a:prstGeom prst="rect">
            <a:avLst/>
          </a:prstGeom>
        </p:spPr>
      </p:pic>
      <p:pic>
        <p:nvPicPr>
          <p:cNvPr id="14" name="Bildobjekt 13">
            <a:extLst>
              <a:ext uri="{FF2B5EF4-FFF2-40B4-BE49-F238E27FC236}">
                <a16:creationId xmlns:a16="http://schemas.microsoft.com/office/drawing/2014/main" id="{413F8D3F-A51B-DA9D-ED27-81E6F166F5FB}"/>
              </a:ext>
            </a:extLst>
          </p:cNvPr>
          <p:cNvPicPr>
            <a:picLocks noChangeAspect="1"/>
          </p:cNvPicPr>
          <p:nvPr/>
        </p:nvPicPr>
        <p:blipFill>
          <a:blip r:embed="rId11"/>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990376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906985"/>
            <a:ext cx="10658474" cy="864642"/>
          </a:xfrm>
        </p:spPr>
        <p:txBody>
          <a:bodyPr>
            <a:normAutofit/>
          </a:bodyPr>
          <a:lstStyle/>
          <a:p>
            <a:r>
              <a:rPr lang="sv-SE" sz="3200" b="1" dirty="0">
                <a:cs typeface="Arial" panose="020B0604020202020204" pitchFamily="34" charset="0"/>
              </a:rPr>
              <a:t>Effekter av återhämtning</a:t>
            </a:r>
            <a:endParaRPr lang="sv-SE" sz="2000" b="1" dirty="0"/>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3" y="1983122"/>
            <a:ext cx="6049673" cy="3804986"/>
          </a:xfrm>
        </p:spPr>
        <p:txBody>
          <a:bodyPr>
            <a:noAutofit/>
          </a:bodyPr>
          <a:lstStyle/>
          <a:p>
            <a:r>
              <a:rPr lang="sv-SE" sz="1800" b="1" dirty="0"/>
              <a:t>Återhämtning lugnar nervsystemet</a:t>
            </a:r>
          </a:p>
          <a:p>
            <a:pPr lvl="1"/>
            <a:r>
              <a:rPr lang="sv-SE" sz="1800" dirty="0"/>
              <a:t>Sänker blodtryck och puls.</a:t>
            </a:r>
          </a:p>
          <a:p>
            <a:pPr lvl="1"/>
            <a:r>
              <a:rPr lang="sv-SE" sz="1800" dirty="0"/>
              <a:t>Frisätter serotonin, endorfin och dopamin.</a:t>
            </a:r>
          </a:p>
          <a:p>
            <a:pPr lvl="1"/>
            <a:endParaRPr lang="sv-SE" sz="900" dirty="0"/>
          </a:p>
          <a:p>
            <a:r>
              <a:rPr lang="sv-SE" sz="1800" b="1" dirty="0"/>
              <a:t>Stärkande och läkande processer</a:t>
            </a:r>
            <a:endParaRPr lang="sv-SE" sz="1800" dirty="0"/>
          </a:p>
          <a:p>
            <a:pPr lvl="1"/>
            <a:r>
              <a:rPr lang="sv-SE" sz="1800" dirty="0"/>
              <a:t>Immunförsvaret stärks, celler repareras och underhålls.</a:t>
            </a:r>
          </a:p>
          <a:p>
            <a:pPr lvl="1"/>
            <a:r>
              <a:rPr lang="sv-SE" sz="1800" dirty="0"/>
              <a:t>Matsmältningen förbättras.</a:t>
            </a:r>
          </a:p>
          <a:p>
            <a:pPr lvl="1"/>
            <a:endParaRPr lang="sv-SE" sz="900" dirty="0"/>
          </a:p>
          <a:p>
            <a:r>
              <a:rPr lang="sv-SE" sz="1800" b="1" dirty="0"/>
              <a:t>Gör oss smartare och mer produktiva</a:t>
            </a:r>
            <a:endParaRPr lang="sv-SE" sz="1800" dirty="0"/>
          </a:p>
          <a:p>
            <a:pPr lvl="1"/>
            <a:r>
              <a:rPr lang="sv-SE" sz="1800" dirty="0"/>
              <a:t>Stärker koncentration, minne och problemlösningsförmåga.</a:t>
            </a:r>
          </a:p>
          <a:p>
            <a:pPr lvl="1"/>
            <a:r>
              <a:rPr lang="sv-SE" sz="1800" dirty="0"/>
              <a:t>Effekter på prestation och produktivitet.</a:t>
            </a:r>
          </a:p>
        </p:txBody>
      </p:sp>
      <p:pic>
        <p:nvPicPr>
          <p:cNvPr id="8" name="Bildobjekt 7">
            <a:extLst>
              <a:ext uri="{FF2B5EF4-FFF2-40B4-BE49-F238E27FC236}">
                <a16:creationId xmlns:a16="http://schemas.microsoft.com/office/drawing/2014/main" id="{35812A1C-0C0E-9BC0-A47A-1450EA3929BB}"/>
              </a:ext>
            </a:extLst>
          </p:cNvPr>
          <p:cNvPicPr>
            <a:picLocks noChangeAspect="1"/>
          </p:cNvPicPr>
          <p:nvPr/>
        </p:nvPicPr>
        <p:blipFill>
          <a:blip r:embed="rId3"/>
          <a:stretch>
            <a:fillRect/>
          </a:stretch>
        </p:blipFill>
        <p:spPr>
          <a:xfrm>
            <a:off x="6879971" y="1187542"/>
            <a:ext cx="4848356" cy="5152516"/>
          </a:xfrm>
          <a:prstGeom prst="rect">
            <a:avLst/>
          </a:prstGeom>
        </p:spPr>
      </p:pic>
      <p:sp>
        <p:nvSpPr>
          <p:cNvPr id="2" name="Rektangel 1">
            <a:extLst>
              <a:ext uri="{FF2B5EF4-FFF2-40B4-BE49-F238E27FC236}">
                <a16:creationId xmlns:a16="http://schemas.microsoft.com/office/drawing/2014/main" id="{16B37A7F-7734-280F-C471-3A0C5F3419F7}"/>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58B8297-903B-8115-77A0-192B085BA453}"/>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4" name="Bildobjekt 3">
            <a:extLst>
              <a:ext uri="{FF2B5EF4-FFF2-40B4-BE49-F238E27FC236}">
                <a16:creationId xmlns:a16="http://schemas.microsoft.com/office/drawing/2014/main" id="{4C86EC65-4719-2511-DCD2-BA6835D4BAA0}"/>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3065C69E-15B7-A5EA-92F5-1A48D8AB8C16}"/>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8481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fontScale="90000"/>
          </a:bodyPr>
          <a:lstStyle/>
          <a:p>
            <a:pPr algn="l"/>
            <a:r>
              <a:rPr lang="sv-SE" dirty="0">
                <a:solidFill>
                  <a:schemeClr val="bg1"/>
                </a:solidFill>
              </a:rPr>
              <a:t>Introduktion till hållbart arbetsliv – balans i livet </a:t>
            </a:r>
          </a:p>
        </p:txBody>
      </p:sp>
    </p:spTree>
    <p:extLst>
      <p:ext uri="{BB962C8B-B14F-4D97-AF65-F5344CB8AC3E}">
        <p14:creationId xmlns:p14="http://schemas.microsoft.com/office/powerpoint/2010/main" val="804332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D93762ED-F91D-1685-802D-F4F93BD0EEF4}"/>
              </a:ext>
            </a:extLst>
          </p:cNvPr>
          <p:cNvSpPr txBox="1">
            <a:spLocks/>
          </p:cNvSpPr>
          <p:nvPr/>
        </p:nvSpPr>
        <p:spPr>
          <a:xfrm>
            <a:off x="662773" y="1073681"/>
            <a:ext cx="5032688" cy="114300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9110" rtl="0" eaLnBrk="1" fontAlgn="auto" latinLnBrk="0" hangingPunct="1">
              <a:lnSpc>
                <a:spcPct val="100000"/>
              </a:lnSpc>
              <a:spcBef>
                <a:spcPct val="0"/>
              </a:spcBef>
              <a:spcAft>
                <a:spcPts val="0"/>
              </a:spcAft>
              <a:buClrTx/>
              <a:buSzTx/>
              <a:buFontTx/>
              <a:buNone/>
              <a:tabLst/>
              <a:defRPr/>
            </a:pPr>
            <a:r>
              <a:rPr kumimoji="0" lang="sv-SE" sz="3200" b="1" i="0" u="none" strike="noStrike" kern="1200" cap="none" spc="0" normalizeH="0" baseline="0" noProof="0" dirty="0">
                <a:ln>
                  <a:noFill/>
                </a:ln>
                <a:solidFill>
                  <a:srgbClr val="000000"/>
                </a:solidFill>
                <a:effectLst/>
                <a:uLnTx/>
                <a:uFillTx/>
                <a:ea typeface="KorolevLiU Medium" charset="0"/>
                <a:cs typeface="Calibri" panose="020F0502020204030204" pitchFamily="34" charset="0"/>
              </a:rPr>
              <a:t>Olika former av återhämtning</a:t>
            </a:r>
            <a:endParaRPr kumimoji="0" lang="sv-SE" sz="2800" b="1" i="0" u="none" strike="noStrike" kern="1200" cap="none" spc="0" normalizeH="0" baseline="0" noProof="0" dirty="0">
              <a:ln>
                <a:noFill/>
              </a:ln>
              <a:solidFill>
                <a:srgbClr val="000000"/>
              </a:solidFill>
              <a:effectLst/>
              <a:uLnTx/>
              <a:uFillTx/>
              <a:ea typeface="KorolevLiU Medium" charset="0"/>
              <a:cs typeface="Calibri" panose="020F0502020204030204" pitchFamily="34" charset="0"/>
            </a:endParaRPr>
          </a:p>
        </p:txBody>
      </p:sp>
      <p:sp>
        <p:nvSpPr>
          <p:cNvPr id="7" name="Platshållare för innehåll 2">
            <a:extLst>
              <a:ext uri="{FF2B5EF4-FFF2-40B4-BE49-F238E27FC236}">
                <a16:creationId xmlns:a16="http://schemas.microsoft.com/office/drawing/2014/main" id="{364B463D-989B-1231-830E-59B1672C2C9C}"/>
              </a:ext>
            </a:extLst>
          </p:cNvPr>
          <p:cNvSpPr txBox="1">
            <a:spLocks/>
          </p:cNvSpPr>
          <p:nvPr/>
        </p:nvSpPr>
        <p:spPr>
          <a:xfrm>
            <a:off x="785821" y="2564729"/>
            <a:ext cx="3852281" cy="3344423"/>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891" marR="0" lvl="1" indent="-342891" algn="l" defTabSz="609555"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srgbClr val="000000"/>
                </a:solidFill>
                <a:effectLst/>
                <a:uLnTx/>
                <a:uFillTx/>
                <a:ea typeface="+mn-ea"/>
                <a:cs typeface="Rajdhani" panose="02000000000000000000" pitchFamily="2" charset="77"/>
              </a:rPr>
              <a:t>Passiv</a:t>
            </a:r>
            <a:r>
              <a:rPr kumimoji="0" lang="sv-SE" sz="2000" b="0" i="0" u="none" strike="noStrike" kern="1200" cap="none" spc="0" normalizeH="0" baseline="0" noProof="0" dirty="0">
                <a:ln>
                  <a:noFill/>
                </a:ln>
                <a:solidFill>
                  <a:srgbClr val="000000"/>
                </a:solidFill>
                <a:effectLst/>
                <a:uLnTx/>
                <a:uFillTx/>
                <a:ea typeface="+mn-ea"/>
                <a:cs typeface="Rajdhani" panose="02000000000000000000" pitchFamily="2" charset="77"/>
              </a:rPr>
              <a:t> återhämtning (t.ex. titta på tv, läsa en bok)</a:t>
            </a:r>
          </a:p>
          <a:p>
            <a:pPr marL="342891" marR="0" lvl="1" indent="-342891" algn="l" defTabSz="609555" rtl="0" eaLnBrk="1" fontAlgn="auto" latinLnBrk="0" hangingPunct="1">
              <a:lnSpc>
                <a:spcPct val="150000"/>
              </a:lnSpc>
              <a:spcBef>
                <a:spcPct val="20000"/>
              </a:spcBef>
              <a:spcAft>
                <a:spcPts val="0"/>
              </a:spcAft>
              <a:buClrTx/>
              <a:buSzTx/>
              <a:buFont typeface="Arial"/>
              <a:buChar char="–"/>
              <a:tabLst/>
              <a:defRPr/>
            </a:pPr>
            <a:endParaRPr kumimoji="0" lang="sv-SE" sz="2000" b="0" i="0" u="none" strike="noStrike" kern="1200" cap="none" spc="0" normalizeH="0" baseline="0" noProof="0" dirty="0">
              <a:ln>
                <a:noFill/>
              </a:ln>
              <a:solidFill>
                <a:srgbClr val="000000"/>
              </a:solidFill>
              <a:effectLst/>
              <a:uLnTx/>
              <a:uFillTx/>
              <a:ea typeface="+mn-ea"/>
              <a:cs typeface="Rajdhani" panose="02000000000000000000" pitchFamily="2" charset="77"/>
            </a:endParaRPr>
          </a:p>
          <a:p>
            <a:pPr marL="342891" marR="0" lvl="1" indent="-342891" algn="l" defTabSz="609555"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srgbClr val="000000"/>
                </a:solidFill>
                <a:effectLst/>
                <a:uLnTx/>
                <a:uFillTx/>
                <a:ea typeface="+mn-ea"/>
                <a:cs typeface="Rajdhani" panose="02000000000000000000" pitchFamily="2" charset="77"/>
              </a:rPr>
              <a:t>Aktiv</a:t>
            </a:r>
            <a:r>
              <a:rPr kumimoji="0" lang="sv-SE" sz="2000" b="0" i="0" u="none" strike="noStrike" kern="1200" cap="none" spc="0" normalizeH="0" baseline="0" noProof="0" dirty="0">
                <a:ln>
                  <a:noFill/>
                </a:ln>
                <a:solidFill>
                  <a:srgbClr val="000000"/>
                </a:solidFill>
                <a:effectLst/>
                <a:uLnTx/>
                <a:uFillTx/>
                <a:ea typeface="+mn-ea"/>
                <a:cs typeface="Rajdhani" panose="02000000000000000000" pitchFamily="2" charset="77"/>
              </a:rPr>
              <a:t> återhämtning (t.ex. sociala aktiveter, fysisk aktivitet)</a:t>
            </a:r>
            <a:endParaRPr kumimoji="0" lang="sv-SE" sz="2000" b="0" i="0" u="none" strike="noStrike" kern="1200" cap="none" spc="0" normalizeH="0" baseline="0" noProof="0" dirty="0">
              <a:ln>
                <a:noFill/>
              </a:ln>
              <a:solidFill>
                <a:srgbClr val="000000"/>
              </a:solidFill>
              <a:effectLst/>
              <a:uLnTx/>
              <a:uFillTx/>
              <a:ea typeface="KorolevLiU Medium" charset="0"/>
              <a:cs typeface="Rajdhani" panose="02000000000000000000" pitchFamily="2" charset="77"/>
            </a:endParaRPr>
          </a:p>
        </p:txBody>
      </p:sp>
      <p:sp>
        <p:nvSpPr>
          <p:cNvPr id="4" name="textruta 3">
            <a:extLst>
              <a:ext uri="{FF2B5EF4-FFF2-40B4-BE49-F238E27FC236}">
                <a16:creationId xmlns:a16="http://schemas.microsoft.com/office/drawing/2014/main" id="{78FAEFF2-8F3E-DACE-4275-40597B37B4B5}"/>
              </a:ext>
            </a:extLst>
          </p:cNvPr>
          <p:cNvSpPr txBox="1"/>
          <p:nvPr/>
        </p:nvSpPr>
        <p:spPr>
          <a:xfrm>
            <a:off x="6314112" y="2698571"/>
            <a:ext cx="2119803" cy="923330"/>
          </a:xfrm>
          <a:prstGeom prst="rect">
            <a:avLst/>
          </a:prstGeom>
          <a:noFill/>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srgbClr val="000000"/>
                </a:solidFill>
                <a:effectLst/>
                <a:uLnTx/>
                <a:uFillTx/>
                <a:ea typeface="+mn-ea"/>
                <a:cs typeface="Rajdhani" panose="02000000000000000000" pitchFamily="2" charset="77"/>
              </a:rPr>
              <a:t>Vissa effekter på välbefinnande och hälsa</a:t>
            </a:r>
            <a:endParaRPr kumimoji="0" lang="sv-SE" sz="1800" b="0" i="0" u="none" strike="noStrike" kern="1200" cap="none" spc="0" normalizeH="0" baseline="0" noProof="0" dirty="0">
              <a:ln>
                <a:noFill/>
              </a:ln>
              <a:solidFill>
                <a:srgbClr val="000000"/>
              </a:solidFill>
              <a:effectLst/>
              <a:uLnTx/>
              <a:uFillTx/>
              <a:ea typeface="+mn-ea"/>
              <a:cs typeface="+mn-cs"/>
            </a:endParaRPr>
          </a:p>
        </p:txBody>
      </p:sp>
      <p:sp>
        <p:nvSpPr>
          <p:cNvPr id="5" name="textruta 4">
            <a:extLst>
              <a:ext uri="{FF2B5EF4-FFF2-40B4-BE49-F238E27FC236}">
                <a16:creationId xmlns:a16="http://schemas.microsoft.com/office/drawing/2014/main" id="{F6CC1016-6C5D-7B44-AF79-200F1845641D}"/>
              </a:ext>
            </a:extLst>
          </p:cNvPr>
          <p:cNvSpPr txBox="1"/>
          <p:nvPr/>
        </p:nvSpPr>
        <p:spPr>
          <a:xfrm>
            <a:off x="6314114" y="4294871"/>
            <a:ext cx="2214937" cy="923330"/>
          </a:xfrm>
          <a:prstGeom prst="rect">
            <a:avLst/>
          </a:prstGeom>
          <a:noFill/>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srgbClr val="000000"/>
                </a:solidFill>
                <a:effectLst/>
                <a:uLnTx/>
                <a:uFillTx/>
                <a:ea typeface="+mn-ea"/>
                <a:cs typeface="Rajdhani" panose="02000000000000000000" pitchFamily="2" charset="77"/>
              </a:rPr>
              <a:t>Tydliga effekter på välbefinnande och hälsa</a:t>
            </a:r>
            <a:endParaRPr kumimoji="0" lang="sv-SE" sz="1800" b="0" i="0" u="none" strike="noStrike" kern="1200" cap="none" spc="0" normalizeH="0" baseline="0" noProof="0" dirty="0">
              <a:ln>
                <a:noFill/>
              </a:ln>
              <a:solidFill>
                <a:srgbClr val="000000"/>
              </a:solidFill>
              <a:effectLst/>
              <a:uLnTx/>
              <a:uFillTx/>
              <a:ea typeface="+mn-ea"/>
              <a:cs typeface="+mn-cs"/>
            </a:endParaRPr>
          </a:p>
        </p:txBody>
      </p:sp>
      <p:sp>
        <p:nvSpPr>
          <p:cNvPr id="12" name="textruta 11">
            <a:extLst>
              <a:ext uri="{FF2B5EF4-FFF2-40B4-BE49-F238E27FC236}">
                <a16:creationId xmlns:a16="http://schemas.microsoft.com/office/drawing/2014/main" id="{F84BEA0A-637F-4E0E-7204-8940F4551B1A}"/>
              </a:ext>
            </a:extLst>
          </p:cNvPr>
          <p:cNvSpPr txBox="1"/>
          <p:nvPr/>
        </p:nvSpPr>
        <p:spPr>
          <a:xfrm>
            <a:off x="6237516" y="5726034"/>
            <a:ext cx="5791202" cy="261610"/>
          </a:xfrm>
          <a:prstGeom prst="rect">
            <a:avLst/>
          </a:prstGeom>
          <a:noFill/>
        </p:spPr>
        <p:txBody>
          <a:bodyPr wrap="square">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sv-SE" sz="1100" b="0" i="0" u="none" strike="noStrike" kern="1200" cap="none" spc="0" normalizeH="0" baseline="0" noProof="0" dirty="0" err="1">
                <a:ln>
                  <a:noFill/>
                </a:ln>
                <a:solidFill>
                  <a:prstClr val="black"/>
                </a:solidFill>
                <a:effectLst/>
                <a:uLnTx/>
                <a:uFillTx/>
                <a:ea typeface="KorolevLiU Medium" charset="0"/>
                <a:cs typeface="Rajdhani" panose="02000000000000000000" pitchFamily="2" charset="77"/>
              </a:rPr>
              <a:t>Sonnentag</a:t>
            </a:r>
            <a:r>
              <a:rPr kumimoji="0" lang="sv-SE" sz="11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 et al. (2017) </a:t>
            </a:r>
            <a:r>
              <a:rPr kumimoji="0" lang="sv-SE" sz="11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hlinkClick r:id="rId3"/>
              </a:rPr>
              <a:t>https://psycnet.apa.org/record/2017-14293-001?doi=1</a:t>
            </a:r>
            <a:endParaRPr kumimoji="0" lang="sv-SE" sz="1100" b="0" i="0" u="none" strike="noStrike" kern="1200" cap="none" spc="0" normalizeH="0" baseline="0" noProof="0" dirty="0">
              <a:ln>
                <a:noFill/>
              </a:ln>
              <a:solidFill>
                <a:srgbClr val="000000"/>
              </a:solidFill>
              <a:effectLst/>
              <a:uLnTx/>
              <a:uFillTx/>
              <a:ea typeface="+mn-ea"/>
              <a:cs typeface="+mn-cs"/>
            </a:endParaRPr>
          </a:p>
        </p:txBody>
      </p:sp>
      <p:sp>
        <p:nvSpPr>
          <p:cNvPr id="14" name="textruta 13">
            <a:extLst>
              <a:ext uri="{FF2B5EF4-FFF2-40B4-BE49-F238E27FC236}">
                <a16:creationId xmlns:a16="http://schemas.microsoft.com/office/drawing/2014/main" id="{4A5E9983-A13A-164A-6991-6F79702CA2A1}"/>
              </a:ext>
            </a:extLst>
          </p:cNvPr>
          <p:cNvSpPr txBox="1"/>
          <p:nvPr/>
        </p:nvSpPr>
        <p:spPr>
          <a:xfrm>
            <a:off x="4831068" y="4266188"/>
            <a:ext cx="1107996" cy="1107996"/>
          </a:xfrm>
          <a:prstGeom prst="rect">
            <a:avLst/>
          </a:prstGeom>
          <a:noFill/>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sv-SE" sz="66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15" name="textruta 14">
            <a:extLst>
              <a:ext uri="{FF2B5EF4-FFF2-40B4-BE49-F238E27FC236}">
                <a16:creationId xmlns:a16="http://schemas.microsoft.com/office/drawing/2014/main" id="{696858FE-0C3E-B24A-6B1A-F90B4C3109A4}"/>
              </a:ext>
            </a:extLst>
          </p:cNvPr>
          <p:cNvSpPr txBox="1"/>
          <p:nvPr/>
        </p:nvSpPr>
        <p:spPr>
          <a:xfrm rot="16200000">
            <a:off x="4875502" y="2558338"/>
            <a:ext cx="1019128" cy="1107996"/>
          </a:xfrm>
          <a:prstGeom prst="rect">
            <a:avLst/>
          </a:prstGeom>
          <a:noFill/>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sv-SE" sz="66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2" name="Rektangel 1">
            <a:extLst>
              <a:ext uri="{FF2B5EF4-FFF2-40B4-BE49-F238E27FC236}">
                <a16:creationId xmlns:a16="http://schemas.microsoft.com/office/drawing/2014/main" id="{84A50DDD-DE95-28D0-ADB1-C6F01FEB8ED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ektangel 7">
            <a:extLst>
              <a:ext uri="{FF2B5EF4-FFF2-40B4-BE49-F238E27FC236}">
                <a16:creationId xmlns:a16="http://schemas.microsoft.com/office/drawing/2014/main" id="{32C5B97D-5019-79CD-A33D-B5F48F17FF76}"/>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9" name="Bildobjekt 8">
            <a:extLst>
              <a:ext uri="{FF2B5EF4-FFF2-40B4-BE49-F238E27FC236}">
                <a16:creationId xmlns:a16="http://schemas.microsoft.com/office/drawing/2014/main" id="{A3633F0D-D887-D5BF-4CDA-CC362237908F}"/>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0" name="Bildobjekt 9">
            <a:extLst>
              <a:ext uri="{FF2B5EF4-FFF2-40B4-BE49-F238E27FC236}">
                <a16:creationId xmlns:a16="http://schemas.microsoft.com/office/drawing/2014/main" id="{27752861-209B-A016-E149-37990F165EE3}"/>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113265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skebåtar | Buster aluminiumbåt">
            <a:extLst>
              <a:ext uri="{FF2B5EF4-FFF2-40B4-BE49-F238E27FC236}">
                <a16:creationId xmlns:a16="http://schemas.microsoft.com/office/drawing/2014/main" id="{3EA5BAE7-306C-2F5E-D4A3-EC0F7AB374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580" r="-7318"/>
          <a:stretch/>
        </p:blipFill>
        <p:spPr bwMode="auto">
          <a:xfrm>
            <a:off x="6110345" y="0"/>
            <a:ext cx="8205212"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ubrik 1">
            <a:extLst>
              <a:ext uri="{FF2B5EF4-FFF2-40B4-BE49-F238E27FC236}">
                <a16:creationId xmlns:a16="http://schemas.microsoft.com/office/drawing/2014/main" id="{D93762ED-F91D-1685-802D-F4F93BD0EEF4}"/>
              </a:ext>
            </a:extLst>
          </p:cNvPr>
          <p:cNvSpPr txBox="1">
            <a:spLocks/>
          </p:cNvSpPr>
          <p:nvPr/>
        </p:nvSpPr>
        <p:spPr>
          <a:xfrm>
            <a:off x="652018" y="996338"/>
            <a:ext cx="4049075" cy="114300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9110" rtl="0" eaLnBrk="1" fontAlgn="auto" latinLnBrk="0" hangingPunct="1">
              <a:lnSpc>
                <a:spcPct val="100000"/>
              </a:lnSpc>
              <a:spcBef>
                <a:spcPct val="0"/>
              </a:spcBef>
              <a:spcAft>
                <a:spcPts val="0"/>
              </a:spcAft>
              <a:buClrTx/>
              <a:buSzTx/>
              <a:buFontTx/>
              <a:buNone/>
              <a:tabLst/>
              <a:defRPr/>
            </a:pPr>
            <a:r>
              <a:rPr lang="sv-SE" sz="3200" b="1" dirty="0">
                <a:solidFill>
                  <a:srgbClr val="000000"/>
                </a:solidFill>
                <a:ea typeface="KorolevLiU Medium" charset="0"/>
                <a:cs typeface="KorolevLiU Medium" charset="0"/>
              </a:rPr>
              <a:t>Vad är då det viktigast man kan göra?</a:t>
            </a:r>
            <a:endParaRPr kumimoji="0" lang="sv-SE" sz="2800" b="1" i="0" u="none" strike="noStrike" kern="1200" cap="none" spc="0" normalizeH="0" baseline="0" noProof="0" dirty="0">
              <a:ln>
                <a:noFill/>
              </a:ln>
              <a:solidFill>
                <a:srgbClr val="000000"/>
              </a:solidFill>
              <a:effectLst/>
              <a:uLnTx/>
              <a:uFillTx/>
              <a:ea typeface="KorolevLiU Medium" charset="0"/>
              <a:cs typeface="KorolevLiU Medium" charset="0"/>
            </a:endParaRPr>
          </a:p>
        </p:txBody>
      </p:sp>
      <p:sp>
        <p:nvSpPr>
          <p:cNvPr id="7" name="Platshållare för innehåll 2">
            <a:extLst>
              <a:ext uri="{FF2B5EF4-FFF2-40B4-BE49-F238E27FC236}">
                <a16:creationId xmlns:a16="http://schemas.microsoft.com/office/drawing/2014/main" id="{364B463D-989B-1231-830E-59B1672C2C9C}"/>
              </a:ext>
            </a:extLst>
          </p:cNvPr>
          <p:cNvSpPr txBox="1">
            <a:spLocks/>
          </p:cNvSpPr>
          <p:nvPr/>
        </p:nvSpPr>
        <p:spPr>
          <a:xfrm>
            <a:off x="652018" y="2485016"/>
            <a:ext cx="4452460" cy="3089350"/>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113" marR="0" lvl="1" indent="0" algn="l" defTabSz="457178" rtl="0" eaLnBrk="1" fontAlgn="auto" latinLnBrk="0" hangingPunct="1">
              <a:spcBef>
                <a:spcPct val="20000"/>
              </a:spcBef>
              <a:spcAft>
                <a:spcPts val="0"/>
              </a:spcAft>
              <a:buClrTx/>
              <a:buSzTx/>
              <a:buNone/>
              <a:defRPr/>
            </a:pPr>
            <a:r>
              <a:rPr kumimoji="0" lang="sv-SE" sz="200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Krångla</a:t>
            </a:r>
            <a:r>
              <a:rPr kumimoji="0" lang="sv-SE" sz="2000" i="0" u="none" strike="noStrike" kern="1200" cap="none" spc="0" normalizeH="0" noProof="0" dirty="0">
                <a:ln>
                  <a:noFill/>
                </a:ln>
                <a:solidFill>
                  <a:prstClr val="black"/>
                </a:solidFill>
                <a:effectLst/>
                <a:uLnTx/>
                <a:uFillTx/>
                <a:ea typeface="KorolevLiU Medium" charset="0"/>
                <a:cs typeface="Rajdhani" panose="02000000000000000000" pitchFamily="2" charset="77"/>
              </a:rPr>
              <a:t> inte till det! </a:t>
            </a:r>
          </a:p>
          <a:p>
            <a:pPr marL="11113" marR="0" lvl="1" indent="0" algn="l" defTabSz="457178" rtl="0" eaLnBrk="1" fontAlgn="auto" latinLnBrk="0" hangingPunct="1">
              <a:spcBef>
                <a:spcPct val="20000"/>
              </a:spcBef>
              <a:spcAft>
                <a:spcPts val="0"/>
              </a:spcAft>
              <a:buClrTx/>
              <a:buSzTx/>
              <a:buNone/>
              <a:defRPr/>
            </a:pPr>
            <a:endParaRPr lang="sv-SE" sz="2000" dirty="0">
              <a:solidFill>
                <a:prstClr val="black"/>
              </a:solidFill>
              <a:ea typeface="KorolevLiU Medium" charset="0"/>
              <a:cs typeface="Rajdhani" panose="02000000000000000000" pitchFamily="2" charset="77"/>
            </a:endParaRPr>
          </a:p>
          <a:p>
            <a:pPr marL="11113" marR="0" lvl="1" indent="0" algn="l" defTabSz="457178" rtl="0" eaLnBrk="1" fontAlgn="auto" latinLnBrk="0" hangingPunct="1">
              <a:spcBef>
                <a:spcPct val="20000"/>
              </a:spcBef>
              <a:spcAft>
                <a:spcPts val="0"/>
              </a:spcAft>
              <a:buClrTx/>
              <a:buSzTx/>
              <a:buNone/>
              <a:defRPr/>
            </a:pPr>
            <a:r>
              <a:rPr lang="sv-SE" sz="2000" dirty="0">
                <a:solidFill>
                  <a:prstClr val="black"/>
                </a:solidFill>
                <a:ea typeface="KorolevLiU Medium" charset="0"/>
                <a:cs typeface="Rajdhani" panose="02000000000000000000" pitchFamily="2" charset="77"/>
              </a:rPr>
              <a:t>D</a:t>
            </a:r>
            <a:r>
              <a:rPr kumimoji="0" lang="sv-SE" sz="2000" i="0" u="none" strike="noStrike" kern="1200" cap="none" spc="0" normalizeH="0" noProof="0" dirty="0">
                <a:ln>
                  <a:noFill/>
                </a:ln>
                <a:solidFill>
                  <a:prstClr val="black"/>
                </a:solidFill>
                <a:effectLst/>
                <a:uLnTx/>
                <a:uFillTx/>
                <a:ea typeface="KorolevLiU Medium" charset="0"/>
                <a:cs typeface="Rajdhani" panose="02000000000000000000" pitchFamily="2" charset="77"/>
              </a:rPr>
              <a:t>en bästa å</a:t>
            </a:r>
            <a:r>
              <a:rPr kumimoji="0" lang="sv-SE" sz="200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terhämtning är </a:t>
            </a:r>
            <a:r>
              <a:rPr kumimoji="0" lang="sv-SE" sz="2000" b="1"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den som görs och blir</a:t>
            </a:r>
            <a:r>
              <a:rPr kumimoji="0" lang="sv-SE" sz="2000" b="1" i="0" u="none" strike="noStrike" kern="1200" cap="none" spc="0" normalizeH="0" noProof="0" dirty="0">
                <a:ln>
                  <a:noFill/>
                </a:ln>
                <a:solidFill>
                  <a:prstClr val="black"/>
                </a:solidFill>
                <a:effectLst/>
                <a:uLnTx/>
                <a:uFillTx/>
                <a:ea typeface="KorolevLiU Medium" charset="0"/>
                <a:cs typeface="Rajdhani" panose="02000000000000000000" pitchFamily="2" charset="77"/>
              </a:rPr>
              <a:t> av</a:t>
            </a:r>
            <a:r>
              <a:rPr kumimoji="0" lang="sv-SE" sz="2000" i="0" u="none" strike="noStrike" kern="1200" cap="none" spc="0" normalizeH="0" noProof="0" dirty="0">
                <a:ln>
                  <a:noFill/>
                </a:ln>
                <a:solidFill>
                  <a:prstClr val="black"/>
                </a:solidFill>
                <a:effectLst/>
                <a:uLnTx/>
                <a:uFillTx/>
                <a:ea typeface="KorolevLiU Medium" charset="0"/>
                <a:cs typeface="Rajdhani" panose="02000000000000000000" pitchFamily="2" charset="77"/>
              </a:rPr>
              <a:t>…</a:t>
            </a:r>
          </a:p>
          <a:p>
            <a:pPr marL="11113" marR="0" lvl="1" indent="0" algn="l" defTabSz="457178" rtl="0" eaLnBrk="1" fontAlgn="auto" latinLnBrk="0" hangingPunct="1">
              <a:spcBef>
                <a:spcPct val="20000"/>
              </a:spcBef>
              <a:spcAft>
                <a:spcPts val="0"/>
              </a:spcAft>
              <a:buClrTx/>
              <a:buSzTx/>
              <a:buNone/>
              <a:defRPr/>
            </a:pPr>
            <a:endParaRPr lang="sv-SE" sz="2000" dirty="0">
              <a:solidFill>
                <a:prstClr val="black"/>
              </a:solidFill>
              <a:ea typeface="KorolevLiU Medium" charset="0"/>
              <a:cs typeface="Rajdhani" panose="02000000000000000000" pitchFamily="2" charset="77"/>
            </a:endParaRPr>
          </a:p>
          <a:p>
            <a:pPr marL="11113" marR="0" lvl="1" indent="0" algn="l" defTabSz="457178" rtl="0" eaLnBrk="1" fontAlgn="auto" latinLnBrk="0" hangingPunct="1">
              <a:spcBef>
                <a:spcPct val="20000"/>
              </a:spcBef>
              <a:spcAft>
                <a:spcPts val="0"/>
              </a:spcAft>
              <a:buClrTx/>
              <a:buSzTx/>
              <a:buNone/>
              <a:defRPr/>
            </a:pPr>
            <a:r>
              <a:rPr lang="sv-SE" sz="2000" dirty="0">
                <a:solidFill>
                  <a:prstClr val="black"/>
                </a:solidFill>
                <a:ea typeface="KorolevLiU Medium" charset="0"/>
                <a:cs typeface="Rajdhani" panose="02000000000000000000" pitchFamily="2" charset="77"/>
              </a:rPr>
              <a:t>…och som bidrar till att vi kan släppa </a:t>
            </a:r>
            <a:r>
              <a:rPr lang="sv-SE" sz="2000" i="1" dirty="0">
                <a:solidFill>
                  <a:prstClr val="black"/>
                </a:solidFill>
                <a:ea typeface="KorolevLiU Medium" charset="0"/>
                <a:cs typeface="Rajdhani" panose="02000000000000000000" pitchFamily="2" charset="77"/>
              </a:rPr>
              <a:t>tankar</a:t>
            </a:r>
            <a:r>
              <a:rPr lang="sv-SE" sz="2000" dirty="0">
                <a:solidFill>
                  <a:prstClr val="black"/>
                </a:solidFill>
                <a:ea typeface="KorolevLiU Medium" charset="0"/>
                <a:cs typeface="Rajdhani" panose="02000000000000000000" pitchFamily="2" charset="77"/>
              </a:rPr>
              <a:t> och </a:t>
            </a:r>
            <a:r>
              <a:rPr lang="sv-SE" sz="2000" i="1" dirty="0">
                <a:solidFill>
                  <a:prstClr val="black"/>
                </a:solidFill>
                <a:ea typeface="KorolevLiU Medium" charset="0"/>
                <a:cs typeface="Rajdhani" panose="02000000000000000000" pitchFamily="2" charset="77"/>
              </a:rPr>
              <a:t>saker</a:t>
            </a:r>
            <a:r>
              <a:rPr lang="sv-SE" sz="2000" dirty="0">
                <a:solidFill>
                  <a:prstClr val="black"/>
                </a:solidFill>
                <a:ea typeface="KorolevLiU Medium" charset="0"/>
                <a:cs typeface="Rajdhani" panose="02000000000000000000" pitchFamily="2" charset="77"/>
              </a:rPr>
              <a:t> som kan stressa under ledig tid, dvs. </a:t>
            </a:r>
            <a:r>
              <a:rPr lang="sv-SE" sz="2000" baseline="0" dirty="0">
                <a:solidFill>
                  <a:prstClr val="black"/>
                </a:solidFill>
                <a:ea typeface="KorolevLiU Medium" charset="0"/>
                <a:cs typeface="Rajdhani" panose="02000000000000000000" pitchFamily="2" charset="77"/>
              </a:rPr>
              <a:t>psykologisk</a:t>
            </a:r>
            <a:r>
              <a:rPr lang="sv-SE" sz="2000" dirty="0">
                <a:solidFill>
                  <a:prstClr val="black"/>
                </a:solidFill>
                <a:ea typeface="KorolevLiU Medium" charset="0"/>
                <a:cs typeface="Rajdhani" panose="02000000000000000000" pitchFamily="2" charset="77"/>
              </a:rPr>
              <a:t> distans.</a:t>
            </a:r>
          </a:p>
        </p:txBody>
      </p:sp>
      <p:sp>
        <p:nvSpPr>
          <p:cNvPr id="2" name="Rektangel 1">
            <a:extLst>
              <a:ext uri="{FF2B5EF4-FFF2-40B4-BE49-F238E27FC236}">
                <a16:creationId xmlns:a16="http://schemas.microsoft.com/office/drawing/2014/main" id="{F115D2CD-F44F-1E1C-A65D-B236E5E9C0AE}"/>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17848851-AC87-B493-BB4C-B32ED5AA13C4}"/>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1B1009E1-1EE6-CB3A-DC22-D56CB5184F78}"/>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1980FF1D-2197-F306-726C-686AF6808565}"/>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40589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D93762ED-F91D-1685-802D-F4F93BD0EEF4}"/>
              </a:ext>
            </a:extLst>
          </p:cNvPr>
          <p:cNvSpPr txBox="1">
            <a:spLocks/>
          </p:cNvSpPr>
          <p:nvPr/>
        </p:nvSpPr>
        <p:spPr>
          <a:xfrm>
            <a:off x="652016" y="1200127"/>
            <a:ext cx="5725337" cy="114300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9110" rtl="0" eaLnBrk="1" fontAlgn="auto" latinLnBrk="0" hangingPunct="1">
              <a:lnSpc>
                <a:spcPct val="100000"/>
              </a:lnSpc>
              <a:spcBef>
                <a:spcPct val="0"/>
              </a:spcBef>
              <a:spcAft>
                <a:spcPts val="0"/>
              </a:spcAft>
              <a:buClrTx/>
              <a:buSzTx/>
              <a:buFontTx/>
              <a:buNone/>
              <a:tabLst/>
              <a:defRPr/>
            </a:pPr>
            <a:r>
              <a:rPr lang="sv-SE" sz="3200" b="1" dirty="0">
                <a:solidFill>
                  <a:srgbClr val="000000"/>
                </a:solidFill>
                <a:ea typeface="KorolevLiU Medium" charset="0"/>
                <a:cs typeface="KorolevLiU Medium" charset="0"/>
              </a:rPr>
              <a:t>Återhämtningsparadoxen</a:t>
            </a:r>
            <a:endParaRPr kumimoji="0" lang="sv-SE" sz="2800" b="1" i="0" u="none" strike="noStrike" kern="1200" cap="none" spc="0" normalizeH="0" baseline="0" noProof="0" dirty="0">
              <a:ln>
                <a:noFill/>
              </a:ln>
              <a:solidFill>
                <a:srgbClr val="000000"/>
              </a:solidFill>
              <a:effectLst/>
              <a:uLnTx/>
              <a:uFillTx/>
              <a:ea typeface="KorolevLiU Medium" charset="0"/>
              <a:cs typeface="KorolevLiU Medium" charset="0"/>
            </a:endParaRPr>
          </a:p>
        </p:txBody>
      </p:sp>
      <p:sp>
        <p:nvSpPr>
          <p:cNvPr id="7" name="Platshållare för innehåll 2">
            <a:extLst>
              <a:ext uri="{FF2B5EF4-FFF2-40B4-BE49-F238E27FC236}">
                <a16:creationId xmlns:a16="http://schemas.microsoft.com/office/drawing/2014/main" id="{364B463D-989B-1231-830E-59B1672C2C9C}"/>
              </a:ext>
            </a:extLst>
          </p:cNvPr>
          <p:cNvSpPr txBox="1">
            <a:spLocks/>
          </p:cNvSpPr>
          <p:nvPr/>
        </p:nvSpPr>
        <p:spPr>
          <a:xfrm>
            <a:off x="652019" y="2915935"/>
            <a:ext cx="4258277" cy="2323476"/>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sv-SE" sz="2000" dirty="0"/>
              <a:t>Personer som har </a:t>
            </a:r>
            <a:r>
              <a:rPr lang="sv-SE" sz="2000" b="1" dirty="0"/>
              <a:t>störst behov av återhämtning</a:t>
            </a:r>
            <a:r>
              <a:rPr lang="sv-SE" sz="2000" dirty="0"/>
              <a:t> ofta är de som har </a:t>
            </a:r>
            <a:r>
              <a:rPr lang="sv-SE" sz="2000" b="1" dirty="0"/>
              <a:t>svårast att ta sig tid för det</a:t>
            </a:r>
            <a:r>
              <a:rPr lang="sv-SE" sz="2000" dirty="0"/>
              <a:t>.</a:t>
            </a:r>
          </a:p>
          <a:p>
            <a:pPr marL="0" indent="0">
              <a:buNone/>
            </a:pPr>
            <a:endParaRPr lang="sv-SE" sz="2000" dirty="0"/>
          </a:p>
          <a:p>
            <a:pPr marL="0" indent="0">
              <a:buNone/>
            </a:pPr>
            <a:r>
              <a:rPr lang="sv-SE" sz="2000" dirty="0"/>
              <a:t>Ond cirkel…</a:t>
            </a:r>
          </a:p>
        </p:txBody>
      </p:sp>
      <p:pic>
        <p:nvPicPr>
          <p:cNvPr id="1026" name="Picture 2" descr="An infographic illustrating the Recovery Paradox in the paper industry. The image should depict an exhausted industrial worker in a paper mill, surrounded by machinery, stacks of paper, and work-related tasks (shift schedules, safety checklists, production quotas). Above them, a thought bubble shows a relaxing break (sitting outside, stretching, drinking water). However, an invisible force (symbolized by chains, a clock, or supervisor pressure) is preventing them from taking that break. The visual should highlight the struggle between the need for recovery and the inability to prioritize it. The background should represent a busy paper manufacturing environment with industrial equipment and work stress.">
            <a:extLst>
              <a:ext uri="{FF2B5EF4-FFF2-40B4-BE49-F238E27FC236}">
                <a16:creationId xmlns:a16="http://schemas.microsoft.com/office/drawing/2014/main" id="{3FA47BC3-C106-9E4B-A65D-0F0705D07E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1705" y="1566735"/>
            <a:ext cx="4258277" cy="4258277"/>
          </a:xfrm>
          <a:prstGeom prst="rect">
            <a:avLst/>
          </a:prstGeom>
          <a:noFill/>
          <a:extLst>
            <a:ext uri="{909E8E84-426E-40DD-AFC4-6F175D3DCCD1}">
              <a14:hiddenFill xmlns:a14="http://schemas.microsoft.com/office/drawing/2010/main">
                <a:solidFill>
                  <a:srgbClr val="FFFFFF"/>
                </a:solidFill>
              </a14:hiddenFill>
            </a:ext>
          </a:extLst>
        </p:spPr>
      </p:pic>
      <p:sp>
        <p:nvSpPr>
          <p:cNvPr id="2" name="textruta 1">
            <a:extLst>
              <a:ext uri="{FF2B5EF4-FFF2-40B4-BE49-F238E27FC236}">
                <a16:creationId xmlns:a16="http://schemas.microsoft.com/office/drawing/2014/main" id="{F3CEA173-321D-8DF8-5967-21B231C32A56}"/>
              </a:ext>
            </a:extLst>
          </p:cNvPr>
          <p:cNvSpPr txBox="1"/>
          <p:nvPr/>
        </p:nvSpPr>
        <p:spPr>
          <a:xfrm>
            <a:off x="457200" y="3065929"/>
            <a:ext cx="254163" cy="318924"/>
          </a:xfrm>
          <a:prstGeom prst="rect">
            <a:avLst/>
          </a:prstGeom>
          <a:noFill/>
        </p:spPr>
        <p:txBody>
          <a:bodyPr wrap="none" lIns="36000" tIns="36000" rIns="36000" bIns="36000" rtlCol="0">
            <a:spAutoFit/>
          </a:bodyPr>
          <a:lstStyle/>
          <a:p>
            <a:pPr marL="179388" indent="-179388">
              <a:spcBef>
                <a:spcPts val="600"/>
              </a:spcBef>
              <a:buClr>
                <a:schemeClr val="tx1"/>
              </a:buClr>
              <a:buFont typeface="Arial" panose="020B0604020202020204" pitchFamily="34" charset="0"/>
              <a:buChar char="•"/>
            </a:pPr>
            <a:endParaRPr lang="sv-SE" sz="1600" dirty="0" err="1">
              <a:solidFill>
                <a:schemeClr val="tx1"/>
              </a:solidFill>
            </a:endParaRPr>
          </a:p>
        </p:txBody>
      </p:sp>
      <p:sp>
        <p:nvSpPr>
          <p:cNvPr id="3" name="Rektangel 2">
            <a:extLst>
              <a:ext uri="{FF2B5EF4-FFF2-40B4-BE49-F238E27FC236}">
                <a16:creationId xmlns:a16="http://schemas.microsoft.com/office/drawing/2014/main" id="{5EF970E7-45DD-B9BF-C0C5-EAE247DFD123}"/>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80191ADC-5DBD-A1C7-AFCC-99E19AADA82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B51E3ADE-B407-C6DC-78C8-5ED821473E1B}"/>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8D10DE57-CA2D-7D31-61AE-3598295FA02B}"/>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6364570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D93762ED-F91D-1685-802D-F4F93BD0EEF4}"/>
              </a:ext>
            </a:extLst>
          </p:cNvPr>
          <p:cNvSpPr txBox="1">
            <a:spLocks/>
          </p:cNvSpPr>
          <p:nvPr/>
        </p:nvSpPr>
        <p:spPr>
          <a:xfrm>
            <a:off x="652017" y="1041010"/>
            <a:ext cx="4318057" cy="114300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219110" rtl="0" eaLnBrk="1" fontAlgn="auto" latinLnBrk="0" hangingPunct="1">
              <a:lnSpc>
                <a:spcPct val="100000"/>
              </a:lnSpc>
              <a:spcBef>
                <a:spcPct val="0"/>
              </a:spcBef>
              <a:spcAft>
                <a:spcPts val="0"/>
              </a:spcAft>
              <a:buClrTx/>
              <a:buSzTx/>
              <a:buFontTx/>
              <a:buNone/>
              <a:tabLst/>
              <a:defRPr/>
            </a:pPr>
            <a:r>
              <a:rPr kumimoji="0" lang="sv-SE" sz="3200" b="1" i="0" u="none" strike="noStrike" kern="1200" cap="none" spc="0" normalizeH="0" baseline="0" noProof="0" dirty="0">
                <a:ln>
                  <a:noFill/>
                </a:ln>
                <a:solidFill>
                  <a:srgbClr val="000000"/>
                </a:solidFill>
                <a:effectLst/>
                <a:uLnTx/>
                <a:uFillTx/>
                <a:ea typeface="KorolevLiU Medium" charset="0"/>
                <a:cs typeface="KorolevLiU Medium" charset="0"/>
              </a:rPr>
              <a:t>Så förbättrar du din återhämtning </a:t>
            </a:r>
            <a:endParaRPr kumimoji="0" lang="sv-SE" sz="2800" b="1" i="0" u="none" strike="noStrike" kern="1200" cap="none" spc="0" normalizeH="0" baseline="0" noProof="0" dirty="0">
              <a:ln>
                <a:noFill/>
              </a:ln>
              <a:solidFill>
                <a:srgbClr val="000000"/>
              </a:solidFill>
              <a:effectLst/>
              <a:uLnTx/>
              <a:uFillTx/>
              <a:ea typeface="KorolevLiU Medium" charset="0"/>
              <a:cs typeface="KorolevLiU Medium" charset="0"/>
            </a:endParaRPr>
          </a:p>
        </p:txBody>
      </p:sp>
      <p:sp>
        <p:nvSpPr>
          <p:cNvPr id="7" name="Platshållare för innehåll 2">
            <a:extLst>
              <a:ext uri="{FF2B5EF4-FFF2-40B4-BE49-F238E27FC236}">
                <a16:creationId xmlns:a16="http://schemas.microsoft.com/office/drawing/2014/main" id="{364B463D-989B-1231-830E-59B1672C2C9C}"/>
              </a:ext>
            </a:extLst>
          </p:cNvPr>
          <p:cNvSpPr txBox="1">
            <a:spLocks/>
          </p:cNvSpPr>
          <p:nvPr/>
        </p:nvSpPr>
        <p:spPr>
          <a:xfrm>
            <a:off x="652017" y="2552858"/>
            <a:ext cx="5443983" cy="3344423"/>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42912" marR="0" lvl="1" indent="-285736" algn="l" defTabSz="457178"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Psykologisk distans </a:t>
            </a:r>
            <a:r>
              <a:rPr kumimoji="0" lang="sv-SE" sz="20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från det som stressar i arbete eller i privatliv</a:t>
            </a:r>
          </a:p>
          <a:p>
            <a:pPr marL="742912" marR="0" lvl="1" indent="-285736" algn="l" defTabSz="457178"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Avslappning</a:t>
            </a:r>
            <a:r>
              <a:rPr kumimoji="0" lang="sv-SE" sz="20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 både fysiskt och mentalt</a:t>
            </a:r>
          </a:p>
          <a:p>
            <a:pPr marL="742912" marR="0" lvl="1" indent="-285736" algn="l" defTabSz="457178"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Kontroll</a:t>
            </a:r>
            <a:r>
              <a:rPr kumimoji="0" lang="sv-SE" sz="20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 över återhämtningen</a:t>
            </a:r>
          </a:p>
          <a:p>
            <a:pPr marL="742912" marR="0" lvl="1" indent="-285736" algn="l" defTabSz="457178" rtl="0" eaLnBrk="1" fontAlgn="auto" latinLnBrk="0" hangingPunct="1">
              <a:lnSpc>
                <a:spcPct val="150000"/>
              </a:lnSpc>
              <a:spcBef>
                <a:spcPct val="20000"/>
              </a:spcBef>
              <a:spcAft>
                <a:spcPts val="0"/>
              </a:spcAft>
              <a:buClrTx/>
              <a:buSzTx/>
              <a:buFont typeface="Arial"/>
              <a:buChar char="–"/>
              <a:tabLst/>
              <a:defRPr/>
            </a:pPr>
            <a:r>
              <a:rPr kumimoji="0" lang="sv-SE" sz="2000" b="1"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Utmaning</a:t>
            </a:r>
            <a:r>
              <a:rPr kumimoji="0" lang="sv-SE" sz="20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 och variation</a:t>
            </a:r>
          </a:p>
        </p:txBody>
      </p:sp>
      <p:sp>
        <p:nvSpPr>
          <p:cNvPr id="4" name="textruta 3">
            <a:extLst>
              <a:ext uri="{FF2B5EF4-FFF2-40B4-BE49-F238E27FC236}">
                <a16:creationId xmlns:a16="http://schemas.microsoft.com/office/drawing/2014/main" id="{C45930D3-54AE-F6F4-14B2-880440285CCA}"/>
              </a:ext>
            </a:extLst>
          </p:cNvPr>
          <p:cNvSpPr txBox="1"/>
          <p:nvPr/>
        </p:nvSpPr>
        <p:spPr>
          <a:xfrm>
            <a:off x="1876929" y="6157045"/>
            <a:ext cx="3974175" cy="346249"/>
          </a:xfrm>
          <a:prstGeom prst="rect">
            <a:avLst/>
          </a:prstGeom>
          <a:noFill/>
        </p:spPr>
        <p:txBody>
          <a:bodyPr wrap="square">
            <a:spAutoFit/>
          </a:bodyPr>
          <a:lstStyle/>
          <a:p>
            <a:pPr marL="457178" marR="0" lvl="1" indent="0" algn="r" defTabSz="457178" rtl="0" eaLnBrk="1" fontAlgn="auto" latinLnBrk="0" hangingPunct="1">
              <a:lnSpc>
                <a:spcPct val="150000"/>
              </a:lnSpc>
              <a:spcBef>
                <a:spcPts val="0"/>
              </a:spcBef>
              <a:spcAft>
                <a:spcPts val="0"/>
              </a:spcAft>
              <a:buClrTx/>
              <a:buSzTx/>
              <a:buFontTx/>
              <a:buNone/>
              <a:tabLst/>
              <a:defRPr/>
            </a:pPr>
            <a:r>
              <a:rPr kumimoji="0" lang="sv-SE" sz="12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Hahn, Fritz, </a:t>
            </a:r>
            <a:r>
              <a:rPr kumimoji="0" lang="sv-SE" sz="1200" b="0" i="0" u="none" strike="noStrike" kern="1200" cap="none" spc="0" normalizeH="0" baseline="0" noProof="0" dirty="0" err="1">
                <a:ln>
                  <a:noFill/>
                </a:ln>
                <a:solidFill>
                  <a:prstClr val="black"/>
                </a:solidFill>
                <a:effectLst/>
                <a:uLnTx/>
                <a:uFillTx/>
                <a:ea typeface="KorolevLiU Medium" charset="0"/>
                <a:cs typeface="Rajdhani" panose="02000000000000000000" pitchFamily="2" charset="77"/>
              </a:rPr>
              <a:t>Sonnentag</a:t>
            </a:r>
            <a:r>
              <a:rPr kumimoji="0" lang="sv-SE" sz="1200" b="0" i="0" u="none" strike="noStrike" kern="1200" cap="none" spc="0" normalizeH="0" baseline="0" noProof="0" dirty="0">
                <a:ln>
                  <a:noFill/>
                </a:ln>
                <a:solidFill>
                  <a:prstClr val="black"/>
                </a:solidFill>
                <a:effectLst/>
                <a:uLnTx/>
                <a:uFillTx/>
                <a:ea typeface="KorolevLiU Medium" charset="0"/>
                <a:cs typeface="Rajdhani" panose="02000000000000000000" pitchFamily="2" charset="77"/>
              </a:rPr>
              <a:t> (2007; 2011)</a:t>
            </a:r>
          </a:p>
        </p:txBody>
      </p:sp>
      <p:sp>
        <p:nvSpPr>
          <p:cNvPr id="2" name="Rektangel 1">
            <a:extLst>
              <a:ext uri="{FF2B5EF4-FFF2-40B4-BE49-F238E27FC236}">
                <a16:creationId xmlns:a16="http://schemas.microsoft.com/office/drawing/2014/main" id="{3582987D-A5E3-3B1D-0F0E-FB90FB925F29}"/>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AB511CC3-57E3-E583-731B-35E13AB6F0EB}"/>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8" name="Bildobjekt 7">
            <a:extLst>
              <a:ext uri="{FF2B5EF4-FFF2-40B4-BE49-F238E27FC236}">
                <a16:creationId xmlns:a16="http://schemas.microsoft.com/office/drawing/2014/main" id="{D698A289-601D-54BD-8079-113E951FF1D6}"/>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01113A90-C7BF-DD60-A647-2B334374C562}"/>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10" name="Bildobjekt 9">
            <a:extLst>
              <a:ext uri="{FF2B5EF4-FFF2-40B4-BE49-F238E27FC236}">
                <a16:creationId xmlns:a16="http://schemas.microsoft.com/office/drawing/2014/main" id="{1CBC1994-A54D-99EB-0849-156A2DAAB8EA}"/>
              </a:ext>
            </a:extLst>
          </p:cNvPr>
          <p:cNvPicPr>
            <a:picLocks noChangeAspect="1"/>
          </p:cNvPicPr>
          <p:nvPr/>
        </p:nvPicPr>
        <p:blipFill>
          <a:blip r:embed="rId5"/>
          <a:stretch>
            <a:fillRect/>
          </a:stretch>
        </p:blipFill>
        <p:spPr>
          <a:xfrm>
            <a:off x="6879971" y="1187542"/>
            <a:ext cx="4848356" cy="5152516"/>
          </a:xfrm>
          <a:prstGeom prst="rect">
            <a:avLst/>
          </a:prstGeom>
        </p:spPr>
      </p:pic>
    </p:spTree>
    <p:extLst>
      <p:ext uri="{BB962C8B-B14F-4D97-AF65-F5344CB8AC3E}">
        <p14:creationId xmlns:p14="http://schemas.microsoft.com/office/powerpoint/2010/main" val="384093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ubrik 1">
            <a:extLst>
              <a:ext uri="{FF2B5EF4-FFF2-40B4-BE49-F238E27FC236}">
                <a16:creationId xmlns:a16="http://schemas.microsoft.com/office/drawing/2014/main" id="{90772947-D1A5-789B-3D7A-42333A173D91}"/>
              </a:ext>
            </a:extLst>
          </p:cNvPr>
          <p:cNvSpPr txBox="1">
            <a:spLocks/>
          </p:cNvSpPr>
          <p:nvPr/>
        </p:nvSpPr>
        <p:spPr>
          <a:xfrm>
            <a:off x="742506" y="729979"/>
            <a:ext cx="4482637" cy="1325563"/>
          </a:xfrm>
          <a:prstGeom prst="rect">
            <a:avLst/>
          </a:prstGeom>
        </p:spPr>
        <p:txBody>
          <a:bodyPr vert="horz" lIns="91440" tIns="45720" rIns="91440" bIns="45720" rtlCol="0" anchor="ctr" anchorCtr="0">
            <a:normAutofit/>
          </a:bodyPr>
          <a:lstStyle>
            <a:lvl1pPr algn="l" defTabSz="914400" rtl="0" eaLnBrk="1" latinLnBrk="0" hangingPunct="1">
              <a:lnSpc>
                <a:spcPct val="100000"/>
              </a:lnSpc>
              <a:spcBef>
                <a:spcPct val="0"/>
              </a:spcBef>
              <a:buNone/>
              <a:defRPr sz="3600" b="0" i="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sv-SE" sz="2800" b="1" i="0" u="none" strike="noStrike" kern="1200" cap="none" spc="0" normalizeH="0" baseline="0" noProof="0" dirty="0">
                <a:ln>
                  <a:noFill/>
                </a:ln>
                <a:solidFill>
                  <a:srgbClr val="000000"/>
                </a:solidFill>
                <a:effectLst/>
                <a:uLnTx/>
                <a:uFillTx/>
                <a:latin typeface="+mj-lt"/>
                <a:cs typeface="Calibri" panose="020F0502020204030204" pitchFamily="34" charset="0"/>
              </a:rPr>
              <a:t>Återhämtning genom psykologisk distans</a:t>
            </a:r>
          </a:p>
        </p:txBody>
      </p:sp>
      <p:sp>
        <p:nvSpPr>
          <p:cNvPr id="11" name="Platshållare för innehåll 2">
            <a:extLst>
              <a:ext uri="{FF2B5EF4-FFF2-40B4-BE49-F238E27FC236}">
                <a16:creationId xmlns:a16="http://schemas.microsoft.com/office/drawing/2014/main" id="{5E8909BF-B1DA-638B-5959-83A74C32BC2C}"/>
              </a:ext>
            </a:extLst>
          </p:cNvPr>
          <p:cNvSpPr txBox="1">
            <a:spLocks/>
          </p:cNvSpPr>
          <p:nvPr/>
        </p:nvSpPr>
        <p:spPr>
          <a:xfrm>
            <a:off x="742506" y="2210919"/>
            <a:ext cx="5396164" cy="4231940"/>
          </a:xfrm>
          <a:prstGeom prst="rect">
            <a:avLst/>
          </a:prstGeom>
        </p:spPr>
        <p:txBody>
          <a:bodyPr vert="horz" lIns="91440" tIns="45720" rIns="91440" bIns="45720" rtlCol="0" anchor="t" anchorCtr="0">
            <a:normAutofit/>
          </a:bodyPr>
          <a:lstStyle>
            <a:lvl1pPr marL="393700" indent="-393700" algn="l" defTabSz="914400" rtl="0" eaLnBrk="1" latinLnBrk="0" hangingPunct="1">
              <a:lnSpc>
                <a:spcPct val="100000"/>
              </a:lnSpc>
              <a:spcBef>
                <a:spcPts val="1000"/>
              </a:spcBef>
              <a:spcAft>
                <a:spcPts val="600"/>
              </a:spcAft>
              <a:buClrTx/>
              <a:buFont typeface="MarkPro-Book" panose="020B0604020101010102" pitchFamily="34" charset="0"/>
              <a:buChar char="→"/>
              <a:tabLst/>
              <a:defRPr sz="1600" b="0" i="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685800" indent="-228600" algn="l" defTabSz="914400" rtl="0" eaLnBrk="1" latinLnBrk="0" hangingPunct="1">
              <a:lnSpc>
                <a:spcPct val="100000"/>
              </a:lnSpc>
              <a:spcBef>
                <a:spcPts val="500"/>
              </a:spcBef>
              <a:spcAft>
                <a:spcPts val="600"/>
              </a:spcAft>
              <a:buClrTx/>
              <a:buFont typeface="MarkPro-Book" panose="020B0604020101010102" pitchFamily="34" charset="0"/>
              <a:buChar char="→"/>
              <a:defRPr sz="1400" b="0" i="0" kern="12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algn="l" defTabSz="914400" rtl="0" eaLnBrk="1" latinLnBrk="0" hangingPunct="1">
              <a:lnSpc>
                <a:spcPct val="100000"/>
              </a:lnSpc>
              <a:spcBef>
                <a:spcPts val="500"/>
              </a:spcBef>
              <a:spcAft>
                <a:spcPts val="600"/>
              </a:spcAft>
              <a:buClrTx/>
              <a:buFont typeface="MarkPro-Book" panose="020B0604020101010102" pitchFamily="34" charset="0"/>
              <a:buChar char="→"/>
              <a:defRPr sz="1200" b="0" i="0" kern="12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algn="l" defTabSz="914400" rtl="0" eaLnBrk="1" latinLnBrk="0" hangingPunct="1">
              <a:lnSpc>
                <a:spcPct val="100000"/>
              </a:lnSpc>
              <a:spcBef>
                <a:spcPts val="500"/>
              </a:spcBef>
              <a:spcAft>
                <a:spcPts val="600"/>
              </a:spcAft>
              <a:buClrTx/>
              <a:buFont typeface="MarkPro-Book" panose="020B0604020101010102" pitchFamily="34" charset="0"/>
              <a:buChar char="→"/>
              <a:defRPr sz="1100" b="0" i="1" kern="12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algn="l" defTabSz="914400" rtl="0" eaLnBrk="1" latinLnBrk="0" hangingPunct="1">
              <a:lnSpc>
                <a:spcPct val="100000"/>
              </a:lnSpc>
              <a:spcBef>
                <a:spcPts val="500"/>
              </a:spcBef>
              <a:spcAft>
                <a:spcPts val="600"/>
              </a:spcAft>
              <a:buClrTx/>
              <a:buFont typeface="MarkPro-Book" panose="020B0604020101010102" pitchFamily="34" charset="0"/>
              <a:buChar char="→"/>
              <a:defRPr sz="1000" b="0" i="1" kern="12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93690" marR="0" lvl="0" indent="-393690" algn="l" defTabSz="914377" rtl="0" eaLnBrk="1" fontAlgn="auto" latinLnBrk="0" hangingPunct="1">
              <a:lnSpc>
                <a:spcPct val="100000"/>
              </a:lnSpc>
              <a:spcBef>
                <a:spcPts val="1000"/>
              </a:spcBef>
              <a:spcAft>
                <a:spcPts val="600"/>
              </a:spcAft>
              <a:buClrTx/>
              <a:buSzTx/>
              <a:buFont typeface="MarkPro-Book" panose="020B0604020101010102" pitchFamily="34" charset="0"/>
              <a:buChar char="→"/>
              <a:tabLst/>
              <a:defRPr/>
            </a:pPr>
            <a:r>
              <a:rPr kumimoji="0" lang="sv-SE" sz="1800" b="0" i="0" u="none" strike="noStrike" kern="1200" cap="none" spc="0" normalizeH="0" baseline="0" noProof="0" dirty="0">
                <a:ln>
                  <a:noFill/>
                </a:ln>
                <a:solidFill>
                  <a:srgbClr val="000000"/>
                </a:solidFill>
                <a:effectLst/>
                <a:uLnTx/>
                <a:uFillTx/>
                <a:latin typeface="+mn-lt"/>
                <a:cs typeface="Rajdhani" panose="02000000000000000000" pitchFamily="2" charset="77"/>
              </a:rPr>
              <a:t>Handlar om att </a:t>
            </a:r>
            <a:r>
              <a:rPr kumimoji="0" lang="sv-SE" sz="1800" b="1" i="0" u="none" strike="noStrike" kern="1200" cap="none" spc="0" normalizeH="0" baseline="0" noProof="0" dirty="0">
                <a:ln>
                  <a:noFill/>
                </a:ln>
                <a:solidFill>
                  <a:srgbClr val="000000"/>
                </a:solidFill>
                <a:effectLst/>
                <a:uLnTx/>
                <a:uFillTx/>
                <a:latin typeface="+mn-lt"/>
                <a:cs typeface="Rajdhani" panose="02000000000000000000" pitchFamily="2" charset="77"/>
              </a:rPr>
              <a:t>kunna frikoppla sig både fysiskt och mentalt</a:t>
            </a:r>
            <a:r>
              <a:rPr kumimoji="0" lang="sv-SE" sz="1800" b="0" i="0" u="none" strike="noStrike" kern="1200" cap="none" spc="0" normalizeH="0" baseline="0" noProof="0" dirty="0">
                <a:ln>
                  <a:noFill/>
                </a:ln>
                <a:solidFill>
                  <a:srgbClr val="000000"/>
                </a:solidFill>
                <a:effectLst/>
                <a:uLnTx/>
                <a:uFillTx/>
                <a:latin typeface="+mn-lt"/>
                <a:cs typeface="Rajdhani" panose="02000000000000000000" pitchFamily="2" charset="77"/>
              </a:rPr>
              <a:t> från tankar och saker som kan stressa under ledig tid.</a:t>
            </a:r>
          </a:p>
          <a:p>
            <a:pPr marL="393690" marR="0" lvl="0" indent="-393690" algn="l" defTabSz="914377" rtl="0" eaLnBrk="1" fontAlgn="auto" latinLnBrk="0" hangingPunct="1">
              <a:lnSpc>
                <a:spcPct val="100000"/>
              </a:lnSpc>
              <a:spcBef>
                <a:spcPts val="1000"/>
              </a:spcBef>
              <a:spcAft>
                <a:spcPts val="600"/>
              </a:spcAft>
              <a:buClrTx/>
              <a:buSzTx/>
              <a:buFont typeface="MarkPro-Book" panose="020B0604020101010102" pitchFamily="34" charset="0"/>
              <a:buChar char="→"/>
              <a:tabLst/>
              <a:defRPr/>
            </a:pPr>
            <a:r>
              <a:rPr kumimoji="0" lang="sv-SE" sz="1800" b="1" i="0" u="none" strike="noStrike" kern="1200" cap="none" spc="0" normalizeH="0" baseline="0" noProof="0" dirty="0">
                <a:ln>
                  <a:noFill/>
                </a:ln>
                <a:solidFill>
                  <a:srgbClr val="000000"/>
                </a:solidFill>
                <a:effectLst/>
                <a:uLnTx/>
                <a:uFillTx/>
                <a:latin typeface="+mn-lt"/>
                <a:cs typeface="Rajdhani" panose="02000000000000000000" pitchFamily="2" charset="77"/>
              </a:rPr>
              <a:t>Avstå från sysslor som är associerade med stress </a:t>
            </a:r>
            <a:r>
              <a:rPr kumimoji="0" lang="sv-SE" sz="1800" b="0" i="0" u="none" strike="noStrike" kern="1200" cap="none" spc="0" normalizeH="0" baseline="0" noProof="0" dirty="0">
                <a:ln>
                  <a:noFill/>
                </a:ln>
                <a:solidFill>
                  <a:srgbClr val="000000"/>
                </a:solidFill>
                <a:effectLst/>
                <a:uLnTx/>
                <a:uFillTx/>
                <a:latin typeface="+mn-lt"/>
                <a:cs typeface="Rajdhani" panose="02000000000000000000" pitchFamily="2" charset="77"/>
              </a:rPr>
              <a:t>på ledig tid.</a:t>
            </a:r>
          </a:p>
          <a:p>
            <a:pPr marL="393690" marR="0" lvl="0" indent="-393690" algn="l" defTabSz="914377" rtl="0" eaLnBrk="1" fontAlgn="auto" latinLnBrk="0" hangingPunct="1">
              <a:lnSpc>
                <a:spcPct val="100000"/>
              </a:lnSpc>
              <a:spcBef>
                <a:spcPts val="1000"/>
              </a:spcBef>
              <a:spcAft>
                <a:spcPts val="600"/>
              </a:spcAft>
              <a:buClrTx/>
              <a:buSzTx/>
              <a:buFont typeface="MarkPro-Book" panose="020B0604020101010102" pitchFamily="34" charset="0"/>
              <a:buChar char="→"/>
              <a:tabLst/>
              <a:defRPr/>
            </a:pPr>
            <a:r>
              <a:rPr kumimoji="0" lang="sv-SE" sz="1800" b="1" i="0" u="none" strike="noStrike" kern="1200" cap="none" spc="0" normalizeH="0" baseline="0" noProof="0" dirty="0">
                <a:ln>
                  <a:noFill/>
                </a:ln>
                <a:solidFill>
                  <a:srgbClr val="000000"/>
                </a:solidFill>
                <a:effectLst/>
                <a:uLnTx/>
                <a:uFillTx/>
                <a:latin typeface="+mn-lt"/>
                <a:cs typeface="Rajdhani" panose="02000000000000000000" pitchFamily="2" charset="77"/>
              </a:rPr>
              <a:t>Undvika att problemlösa kring arbetsuppgifter</a:t>
            </a:r>
            <a:r>
              <a:rPr kumimoji="0" lang="sv-SE" sz="1800" b="0" i="0" u="none" strike="noStrike" kern="1200" cap="none" spc="0" normalizeH="0" baseline="0" noProof="0" dirty="0">
                <a:ln>
                  <a:noFill/>
                </a:ln>
                <a:solidFill>
                  <a:srgbClr val="000000"/>
                </a:solidFill>
                <a:effectLst/>
                <a:uLnTx/>
                <a:uFillTx/>
                <a:latin typeface="+mn-lt"/>
                <a:cs typeface="Rajdhani" panose="02000000000000000000" pitchFamily="2" charset="77"/>
              </a:rPr>
              <a:t> eller andra problem, älta vad som skett under den gångna dagen eller oroa sig inför nästa.</a:t>
            </a:r>
          </a:p>
          <a:p>
            <a:pPr marL="393690" marR="0" lvl="0" indent="-393690" algn="l" defTabSz="914377" rtl="0" eaLnBrk="1" fontAlgn="auto" latinLnBrk="0" hangingPunct="1">
              <a:lnSpc>
                <a:spcPct val="100000"/>
              </a:lnSpc>
              <a:spcBef>
                <a:spcPts val="1000"/>
              </a:spcBef>
              <a:spcAft>
                <a:spcPts val="600"/>
              </a:spcAft>
              <a:buClrTx/>
              <a:buSzTx/>
              <a:buFont typeface="MarkPro-Book" panose="020B0604020101010102" pitchFamily="34" charset="0"/>
              <a:buChar char="→"/>
              <a:tabLst/>
              <a:defRPr/>
            </a:pPr>
            <a:r>
              <a:rPr kumimoji="0" lang="sv-SE" sz="1800" b="1" i="0" u="none" strike="noStrike" kern="1200" cap="none" spc="0" normalizeH="0" baseline="0" noProof="0" dirty="0">
                <a:ln>
                  <a:noFill/>
                </a:ln>
                <a:solidFill>
                  <a:srgbClr val="000000"/>
                </a:solidFill>
                <a:effectLst/>
                <a:uLnTx/>
                <a:uFillTx/>
                <a:latin typeface="+mn-lt"/>
                <a:cs typeface="Rajdhani" panose="02000000000000000000" pitchFamily="2" charset="77"/>
              </a:rPr>
              <a:t>Engagera dig i aktiviteter </a:t>
            </a:r>
            <a:r>
              <a:rPr kumimoji="0" lang="sv-SE" sz="1800" b="0" i="0" u="none" strike="noStrike" kern="1200" cap="none" spc="0" normalizeH="0" baseline="0" noProof="0" dirty="0">
                <a:ln>
                  <a:noFill/>
                </a:ln>
                <a:solidFill>
                  <a:srgbClr val="000000"/>
                </a:solidFill>
                <a:effectLst/>
                <a:uLnTx/>
                <a:uFillTx/>
                <a:latin typeface="+mn-lt"/>
                <a:cs typeface="Rajdhani" panose="02000000000000000000" pitchFamily="2" charset="77"/>
              </a:rPr>
              <a:t>som inte är associerade med tankar som stressar och oroar på ledig tid.</a:t>
            </a:r>
          </a:p>
        </p:txBody>
      </p:sp>
      <p:sp>
        <p:nvSpPr>
          <p:cNvPr id="5" name="Rektangel 4">
            <a:extLst>
              <a:ext uri="{FF2B5EF4-FFF2-40B4-BE49-F238E27FC236}">
                <a16:creationId xmlns:a16="http://schemas.microsoft.com/office/drawing/2014/main" id="{21E7EE41-CDC3-6570-ED53-AF448C708186}"/>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5">
            <a:extLst>
              <a:ext uri="{FF2B5EF4-FFF2-40B4-BE49-F238E27FC236}">
                <a16:creationId xmlns:a16="http://schemas.microsoft.com/office/drawing/2014/main" id="{DD5AC74A-3E77-BA31-193F-EF2056313F95}"/>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C6F9D4AB-FAC4-6D0C-D0F0-A30DCE14C541}"/>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5FAD40AF-F804-70BA-017C-3FB8F0D6F66C}"/>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9" name="Bildobjekt 8">
            <a:extLst>
              <a:ext uri="{FF2B5EF4-FFF2-40B4-BE49-F238E27FC236}">
                <a16:creationId xmlns:a16="http://schemas.microsoft.com/office/drawing/2014/main" id="{FF7FEFB9-AD0C-EB21-3D43-3327E2EFAB2E}"/>
              </a:ext>
            </a:extLst>
          </p:cNvPr>
          <p:cNvPicPr>
            <a:picLocks noChangeAspect="1"/>
          </p:cNvPicPr>
          <p:nvPr/>
        </p:nvPicPr>
        <p:blipFill>
          <a:blip r:embed="rId5"/>
          <a:stretch>
            <a:fillRect/>
          </a:stretch>
        </p:blipFill>
        <p:spPr>
          <a:xfrm>
            <a:off x="7313111" y="789973"/>
            <a:ext cx="3955820" cy="5152516"/>
          </a:xfrm>
          <a:prstGeom prst="rect">
            <a:avLst/>
          </a:prstGeom>
        </p:spPr>
      </p:pic>
      <p:sp>
        <p:nvSpPr>
          <p:cNvPr id="12" name="textruta 11">
            <a:extLst>
              <a:ext uri="{FF2B5EF4-FFF2-40B4-BE49-F238E27FC236}">
                <a16:creationId xmlns:a16="http://schemas.microsoft.com/office/drawing/2014/main" id="{D9F5F6C9-11E3-D7F2-1D70-AFA057314735}"/>
              </a:ext>
            </a:extLst>
          </p:cNvPr>
          <p:cNvSpPr txBox="1"/>
          <p:nvPr/>
        </p:nvSpPr>
        <p:spPr>
          <a:xfrm>
            <a:off x="6881177" y="5753058"/>
            <a:ext cx="5178641" cy="261610"/>
          </a:xfrm>
          <a:prstGeom prst="rect">
            <a:avLst/>
          </a:prstGeom>
          <a:noFill/>
        </p:spPr>
        <p:txBody>
          <a:bodyPr wrap="square">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sv-SE" sz="1100" b="0" i="0" u="none" strike="noStrike" kern="1200" cap="none" spc="0" normalizeH="0" baseline="0" noProof="0" dirty="0" err="1">
                <a:ln>
                  <a:noFill/>
                </a:ln>
                <a:effectLst/>
                <a:uLnTx/>
                <a:uFillTx/>
                <a:ea typeface="KorolevLiU Medium" charset="0"/>
                <a:cs typeface="Rajdhani" panose="02000000000000000000" pitchFamily="2" charset="77"/>
              </a:rPr>
              <a:t>Sonnentag</a:t>
            </a:r>
            <a:r>
              <a:rPr kumimoji="0" lang="sv-SE" sz="1100" b="0" i="0" u="none" strike="noStrike" kern="1200" cap="none" spc="0" normalizeH="0" baseline="0" noProof="0" dirty="0">
                <a:ln>
                  <a:noFill/>
                </a:ln>
                <a:effectLst/>
                <a:uLnTx/>
                <a:uFillTx/>
                <a:ea typeface="KorolevLiU Medium" charset="0"/>
                <a:cs typeface="Rajdhani" panose="02000000000000000000" pitchFamily="2" charset="77"/>
              </a:rPr>
              <a:t> et al. (2017) </a:t>
            </a:r>
            <a:r>
              <a:rPr kumimoji="0" lang="sv-SE" sz="1100" b="0" i="0" u="none" strike="noStrike" kern="1200" cap="none" spc="0" normalizeH="0" baseline="0" noProof="0" dirty="0">
                <a:ln>
                  <a:noFill/>
                </a:ln>
                <a:effectLst/>
                <a:uLnTx/>
                <a:uFillTx/>
                <a:ea typeface="KorolevLiU Medium" charset="0"/>
                <a:cs typeface="Rajdhani" panose="02000000000000000000" pitchFamily="2" charset="77"/>
                <a:hlinkClick r:id="rId6">
                  <a:extLst>
                    <a:ext uri="{A12FA001-AC4F-418D-AE19-62706E023703}">
                      <ahyp:hlinkClr xmlns:ahyp="http://schemas.microsoft.com/office/drawing/2018/hyperlinkcolor" val="tx"/>
                    </a:ext>
                  </a:extLst>
                </a:hlinkClick>
              </a:rPr>
              <a:t>https://psycnet.apa.org/record/2017-14293-001?doi=1</a:t>
            </a:r>
            <a:endParaRPr kumimoji="0" lang="sv-SE" sz="11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134856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9609" y="858716"/>
            <a:ext cx="5214489" cy="864642"/>
          </a:xfrm>
        </p:spPr>
        <p:txBody>
          <a:bodyPr>
            <a:normAutofit fontScale="90000"/>
          </a:bodyPr>
          <a:lstStyle/>
          <a:p>
            <a:r>
              <a:rPr lang="sv-SE" sz="3200" b="1" dirty="0"/>
              <a:t>Fysisk aktivitet och återhämtning</a:t>
            </a:r>
          </a:p>
        </p:txBody>
      </p:sp>
      <p:sp>
        <p:nvSpPr>
          <p:cNvPr id="8" name="Platshållare för text 5">
            <a:extLst>
              <a:ext uri="{FF2B5EF4-FFF2-40B4-BE49-F238E27FC236}">
                <a16:creationId xmlns:a16="http://schemas.microsoft.com/office/drawing/2014/main" id="{BBD6AB93-C545-C363-EF90-BD907D24CF7F}"/>
              </a:ext>
            </a:extLst>
          </p:cNvPr>
          <p:cNvSpPr txBox="1">
            <a:spLocks/>
          </p:cNvSpPr>
          <p:nvPr/>
        </p:nvSpPr>
        <p:spPr>
          <a:xfrm>
            <a:off x="766764" y="1983122"/>
            <a:ext cx="5623278" cy="4159770"/>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r>
              <a:rPr lang="sv-SE" sz="1600" b="1" i="0" dirty="0">
                <a:solidFill>
                  <a:srgbClr val="000000"/>
                </a:solidFill>
                <a:effectLst/>
              </a:rPr>
              <a:t>Endast 25-50% </a:t>
            </a:r>
            <a:r>
              <a:rPr lang="sv-SE" sz="1600" b="0" i="0" dirty="0">
                <a:solidFill>
                  <a:srgbClr val="000000"/>
                </a:solidFill>
                <a:effectLst/>
              </a:rPr>
              <a:t>hade </a:t>
            </a:r>
            <a:r>
              <a:rPr lang="sv-SE" sz="1600" b="1" i="0" dirty="0">
                <a:solidFill>
                  <a:srgbClr val="000000"/>
                </a:solidFill>
                <a:effectLst/>
              </a:rPr>
              <a:t>tillräckligt god kondition </a:t>
            </a:r>
            <a:r>
              <a:rPr lang="sv-SE" sz="1600" b="0" i="0" dirty="0">
                <a:solidFill>
                  <a:srgbClr val="000000"/>
                </a:solidFill>
                <a:effectLst/>
              </a:rPr>
              <a:t>för att utföra </a:t>
            </a:r>
            <a:r>
              <a:rPr lang="sv-SE" sz="1600" b="1" i="0" dirty="0">
                <a:solidFill>
                  <a:srgbClr val="000000"/>
                </a:solidFill>
                <a:effectLst/>
              </a:rPr>
              <a:t>mer fysiskt krävande yrken</a:t>
            </a:r>
            <a:r>
              <a:rPr lang="sv-SE" sz="1600" b="0" i="0" dirty="0">
                <a:solidFill>
                  <a:srgbClr val="000000"/>
                </a:solidFill>
                <a:effectLst/>
              </a:rPr>
              <a:t> (som yrken inom bygg, tillverkning, och städ). Bland mindre fysiskt krävande yrken, såsom </a:t>
            </a:r>
            <a:r>
              <a:rPr lang="sv-SE" sz="1600" b="1" i="0" dirty="0">
                <a:solidFill>
                  <a:srgbClr val="000000"/>
                </a:solidFill>
                <a:effectLst/>
              </a:rPr>
              <a:t>skrivbordsarbete</a:t>
            </a:r>
            <a:r>
              <a:rPr lang="sv-SE" sz="1600" b="0" i="0" dirty="0">
                <a:solidFill>
                  <a:srgbClr val="000000"/>
                </a:solidFill>
                <a:effectLst/>
              </a:rPr>
              <a:t>, så hade cirka </a:t>
            </a:r>
            <a:r>
              <a:rPr lang="sv-SE" sz="1600" b="1" i="0" dirty="0">
                <a:solidFill>
                  <a:srgbClr val="000000"/>
                </a:solidFill>
                <a:effectLst/>
              </a:rPr>
              <a:t>90% en tillräckligt god kondition</a:t>
            </a:r>
            <a:r>
              <a:rPr lang="sv-SE" sz="1600" b="0" i="0" dirty="0">
                <a:solidFill>
                  <a:srgbClr val="000000"/>
                </a:solidFill>
                <a:effectLst/>
              </a:rPr>
              <a:t>. </a:t>
            </a:r>
          </a:p>
          <a:p>
            <a:pPr lvl="1"/>
            <a:r>
              <a:rPr lang="sv-SE" sz="1200" i="0" dirty="0">
                <a:solidFill>
                  <a:srgbClr val="000000"/>
                </a:solidFill>
                <a:effectLst/>
              </a:rPr>
              <a:t>Elin Ekblom Bak</a:t>
            </a:r>
            <a:r>
              <a:rPr lang="sv-SE" sz="1200" b="0" i="0" dirty="0">
                <a:solidFill>
                  <a:srgbClr val="000000"/>
                </a:solidFill>
                <a:effectLst/>
              </a:rPr>
              <a:t>, professor, GIH </a:t>
            </a:r>
            <a:r>
              <a:rPr lang="sv-SE" sz="1200" dirty="0">
                <a:solidFill>
                  <a:srgbClr val="000000"/>
                </a:solidFill>
              </a:rPr>
              <a:t>(2023)</a:t>
            </a:r>
            <a:endParaRPr lang="sv-SE" sz="1200" b="0" i="0" dirty="0">
              <a:solidFill>
                <a:srgbClr val="000000"/>
              </a:solidFill>
              <a:effectLst/>
            </a:endParaRPr>
          </a:p>
          <a:p>
            <a:pPr lvl="1"/>
            <a:endParaRPr lang="sv-SE" sz="900" b="0" i="0" dirty="0">
              <a:solidFill>
                <a:srgbClr val="000000"/>
              </a:solidFill>
              <a:effectLst/>
            </a:endParaRPr>
          </a:p>
          <a:p>
            <a:r>
              <a:rPr lang="sv-SE" sz="1600" b="1" dirty="0">
                <a:solidFill>
                  <a:srgbClr val="000000"/>
                </a:solidFill>
              </a:rPr>
              <a:t>Enstaka tillfällen </a:t>
            </a:r>
            <a:r>
              <a:rPr lang="sv-SE" sz="1600" dirty="0">
                <a:solidFill>
                  <a:srgbClr val="000000"/>
                </a:solidFill>
              </a:rPr>
              <a:t>av fysisk aktivitet </a:t>
            </a:r>
            <a:r>
              <a:rPr lang="sv-SE" sz="1600" b="1" dirty="0">
                <a:solidFill>
                  <a:srgbClr val="000000"/>
                </a:solidFill>
              </a:rPr>
              <a:t>ger direkta </a:t>
            </a:r>
            <a:r>
              <a:rPr lang="sv-SE" sz="1600" dirty="0">
                <a:solidFill>
                  <a:srgbClr val="000000"/>
                </a:solidFill>
              </a:rPr>
              <a:t>psykologiska och fysiologiska </a:t>
            </a:r>
            <a:r>
              <a:rPr lang="sv-SE" sz="1600" b="1" dirty="0">
                <a:solidFill>
                  <a:srgbClr val="000000"/>
                </a:solidFill>
              </a:rPr>
              <a:t>effekter på vårt välbefinnande. </a:t>
            </a:r>
            <a:r>
              <a:rPr lang="sv-SE" sz="1600" dirty="0">
                <a:solidFill>
                  <a:srgbClr val="000000"/>
                </a:solidFill>
              </a:rPr>
              <a:t>Både bland friska och bland individer med stressrelaterad sjukdom.</a:t>
            </a:r>
          </a:p>
          <a:p>
            <a:pPr lvl="1"/>
            <a:r>
              <a:rPr lang="sv-SE" sz="1200" dirty="0">
                <a:solidFill>
                  <a:srgbClr val="000000"/>
                </a:solidFill>
              </a:rPr>
              <a:t>Jenny Kling, Robert Persson Asplund m.fl., forskare, GIH (2025)</a:t>
            </a:r>
          </a:p>
          <a:p>
            <a:pPr lvl="1"/>
            <a:endParaRPr lang="sv-SE" sz="900" dirty="0">
              <a:solidFill>
                <a:srgbClr val="000000"/>
              </a:solidFill>
            </a:endParaRPr>
          </a:p>
          <a:p>
            <a:r>
              <a:rPr lang="sv-SE" sz="1600" dirty="0"/>
              <a:t>Studier visar att regelbunden fysisk aktivitet </a:t>
            </a:r>
            <a:r>
              <a:rPr lang="sv-SE" sz="1600" b="1" dirty="0"/>
              <a:t>leder till färre sömnproblem</a:t>
            </a:r>
            <a:r>
              <a:rPr lang="sv-SE" sz="1600" dirty="0"/>
              <a:t>, oavsett dag- eller nattskiftsarbete.</a:t>
            </a:r>
          </a:p>
          <a:p>
            <a:pPr lvl="1"/>
            <a:r>
              <a:rPr lang="sv-SE" sz="1200" dirty="0" err="1"/>
              <a:t>Gerber</a:t>
            </a:r>
            <a:r>
              <a:rPr lang="sv-SE" sz="1200" dirty="0"/>
              <a:t> </a:t>
            </a:r>
            <a:r>
              <a:rPr lang="sv-SE" sz="1200" dirty="0" err="1"/>
              <a:t>m.fl</a:t>
            </a:r>
            <a:r>
              <a:rPr lang="sv-SE" sz="1200" dirty="0"/>
              <a:t>, ISM (2017)</a:t>
            </a:r>
          </a:p>
        </p:txBody>
      </p:sp>
      <p:sp>
        <p:nvSpPr>
          <p:cNvPr id="2" name="Rektangel 1">
            <a:extLst>
              <a:ext uri="{FF2B5EF4-FFF2-40B4-BE49-F238E27FC236}">
                <a16:creationId xmlns:a16="http://schemas.microsoft.com/office/drawing/2014/main" id="{CC44BB7B-59CC-7147-662B-1B6EB729C287}"/>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D5B2E908-21BE-9A46-1632-346ADBA1EAB8}"/>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4" name="Bildobjekt 3">
            <a:extLst>
              <a:ext uri="{FF2B5EF4-FFF2-40B4-BE49-F238E27FC236}">
                <a16:creationId xmlns:a16="http://schemas.microsoft.com/office/drawing/2014/main" id="{823A5A20-CC7C-A81F-826C-E9C233B3F419}"/>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AC412259-7D18-2323-5067-BD9DCCC6920E}"/>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9" name="Bildobjekt 8">
            <a:extLst>
              <a:ext uri="{FF2B5EF4-FFF2-40B4-BE49-F238E27FC236}">
                <a16:creationId xmlns:a16="http://schemas.microsoft.com/office/drawing/2014/main" id="{6100B4C5-5B95-3F70-7169-3074D820CC99}"/>
              </a:ext>
            </a:extLst>
          </p:cNvPr>
          <p:cNvPicPr>
            <a:picLocks noChangeAspect="1"/>
          </p:cNvPicPr>
          <p:nvPr/>
        </p:nvPicPr>
        <p:blipFill>
          <a:blip r:embed="rId5"/>
          <a:stretch>
            <a:fillRect/>
          </a:stretch>
        </p:blipFill>
        <p:spPr>
          <a:xfrm>
            <a:off x="6207903" y="996338"/>
            <a:ext cx="6423471" cy="5633193"/>
          </a:xfrm>
          <a:prstGeom prst="rect">
            <a:avLst/>
          </a:prstGeom>
        </p:spPr>
      </p:pic>
    </p:spTree>
    <p:extLst>
      <p:ext uri="{BB962C8B-B14F-4D97-AF65-F5344CB8AC3E}">
        <p14:creationId xmlns:p14="http://schemas.microsoft.com/office/powerpoint/2010/main" val="207158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4" y="1220649"/>
            <a:ext cx="4020390" cy="864642"/>
          </a:xfrm>
        </p:spPr>
        <p:txBody>
          <a:bodyPr>
            <a:normAutofit fontScale="90000"/>
          </a:bodyPr>
          <a:lstStyle/>
          <a:p>
            <a:r>
              <a:rPr lang="sv-SE" sz="3200" b="1" dirty="0">
                <a:solidFill>
                  <a:schemeClr val="tx1"/>
                </a:solidFill>
              </a:rPr>
              <a:t>Tips på f</a:t>
            </a:r>
            <a:r>
              <a:rPr lang="sv-SE" sz="3200" b="1" dirty="0"/>
              <a:t>ysisk aktivitet, på och utanför arbetet</a:t>
            </a:r>
          </a:p>
        </p:txBody>
      </p:sp>
      <p:sp>
        <p:nvSpPr>
          <p:cNvPr id="8" name="Platshållare för text 5">
            <a:extLst>
              <a:ext uri="{FF2B5EF4-FFF2-40B4-BE49-F238E27FC236}">
                <a16:creationId xmlns:a16="http://schemas.microsoft.com/office/drawing/2014/main" id="{BBD6AB93-C545-C363-EF90-BD907D24CF7F}"/>
              </a:ext>
            </a:extLst>
          </p:cNvPr>
          <p:cNvSpPr txBox="1">
            <a:spLocks/>
          </p:cNvSpPr>
          <p:nvPr/>
        </p:nvSpPr>
        <p:spPr>
          <a:xfrm>
            <a:off x="766764" y="2506532"/>
            <a:ext cx="4020390" cy="4160713"/>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a:buFont typeface="Arial" panose="020B0604020202020204" pitchFamily="34" charset="0"/>
              <a:buChar char="•"/>
            </a:pPr>
            <a:r>
              <a:rPr lang="sv-SE" sz="1800" dirty="0"/>
              <a:t>Kortare pauser med stretching, rörlighetsövningar eller enklare styrkeövningar (t.ex. knäböj, tåhävningar).</a:t>
            </a:r>
          </a:p>
          <a:p>
            <a:pPr>
              <a:buFont typeface="Arial" panose="020B0604020202020204" pitchFamily="34" charset="0"/>
              <a:buChar char="•"/>
            </a:pPr>
            <a:r>
              <a:rPr lang="sv-SE" sz="1800" dirty="0"/>
              <a:t>Promenadpaus eller gångmöten utomhus.</a:t>
            </a:r>
          </a:p>
          <a:p>
            <a:r>
              <a:rPr lang="sv-SE" sz="1800" dirty="0"/>
              <a:t>Växla mellan olika arbetsuppgifter och mellan sittande och stående arbete. </a:t>
            </a:r>
          </a:p>
          <a:p>
            <a:r>
              <a:rPr lang="sv-SE" sz="1800" dirty="0"/>
              <a:t>Ta trappor istället för hiss.</a:t>
            </a:r>
          </a:p>
        </p:txBody>
      </p:sp>
      <p:pic>
        <p:nvPicPr>
          <p:cNvPr id="7" name="Bildobjekt 6">
            <a:extLst>
              <a:ext uri="{FF2B5EF4-FFF2-40B4-BE49-F238E27FC236}">
                <a16:creationId xmlns:a16="http://schemas.microsoft.com/office/drawing/2014/main" id="{7DC62661-5599-AA11-B16D-6360DA050BC6}"/>
              </a:ext>
            </a:extLst>
          </p:cNvPr>
          <p:cNvPicPr>
            <a:picLocks noChangeAspect="1"/>
          </p:cNvPicPr>
          <p:nvPr/>
        </p:nvPicPr>
        <p:blipFill>
          <a:blip r:embed="rId3"/>
          <a:stretch>
            <a:fillRect/>
          </a:stretch>
        </p:blipFill>
        <p:spPr>
          <a:xfrm>
            <a:off x="7087521" y="1096859"/>
            <a:ext cx="4848356" cy="5152516"/>
          </a:xfrm>
          <a:prstGeom prst="rect">
            <a:avLst/>
          </a:prstGeom>
        </p:spPr>
      </p:pic>
      <p:sp>
        <p:nvSpPr>
          <p:cNvPr id="2" name="Rektangel 1">
            <a:extLst>
              <a:ext uri="{FF2B5EF4-FFF2-40B4-BE49-F238E27FC236}">
                <a16:creationId xmlns:a16="http://schemas.microsoft.com/office/drawing/2014/main" id="{C412AF7D-5E89-C329-BB76-B2271ACF7A42}"/>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1F4C67C1-F853-FE03-59C8-35E80F8C525F}"/>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4" name="Bildobjekt 3">
            <a:extLst>
              <a:ext uri="{FF2B5EF4-FFF2-40B4-BE49-F238E27FC236}">
                <a16:creationId xmlns:a16="http://schemas.microsoft.com/office/drawing/2014/main" id="{78249FEA-9AA6-27EF-5589-8372AD1480D3}"/>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6" name="Bildobjekt 5">
            <a:extLst>
              <a:ext uri="{FF2B5EF4-FFF2-40B4-BE49-F238E27FC236}">
                <a16:creationId xmlns:a16="http://schemas.microsoft.com/office/drawing/2014/main" id="{FD981701-1F92-042C-1C58-1EFD8478F84B}"/>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9" name="Ellips 8">
            <a:extLst>
              <a:ext uri="{FF2B5EF4-FFF2-40B4-BE49-F238E27FC236}">
                <a16:creationId xmlns:a16="http://schemas.microsoft.com/office/drawing/2014/main" id="{B4AA7CFD-0BAE-F271-D04B-2C79F2910F10}"/>
              </a:ext>
            </a:extLst>
          </p:cNvPr>
          <p:cNvSpPr/>
          <p:nvPr/>
        </p:nvSpPr>
        <p:spPr>
          <a:xfrm>
            <a:off x="5262941" y="2961198"/>
            <a:ext cx="1666115" cy="1666115"/>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4400" b="1" dirty="0">
                <a:solidFill>
                  <a:schemeClr val="bg1"/>
                </a:solidFill>
                <a:latin typeface="Times New Roman" panose="02020603050405020304" pitchFamily="18" charset="0"/>
                <a:cs typeface="Times New Roman" panose="02020603050405020304" pitchFamily="18" charset="0"/>
              </a:rPr>
              <a:t>?</a:t>
            </a:r>
          </a:p>
          <a:p>
            <a:pPr algn="ctr"/>
            <a:r>
              <a:rPr lang="sv-SE" sz="1400" b="1" dirty="0">
                <a:solidFill>
                  <a:schemeClr val="bg1"/>
                </a:solidFill>
              </a:rPr>
              <a:t>Vilka är dina bästa tips</a:t>
            </a:r>
          </a:p>
        </p:txBody>
      </p:sp>
    </p:spTree>
    <p:extLst>
      <p:ext uri="{BB962C8B-B14F-4D97-AF65-F5344CB8AC3E}">
        <p14:creationId xmlns:p14="http://schemas.microsoft.com/office/powerpoint/2010/main" val="10264316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DECE978C-432C-A351-01F6-8CABBD9B6B2E}"/>
              </a:ext>
            </a:extLst>
          </p:cNvPr>
          <p:cNvSpPr>
            <a:spLocks noGrp="1"/>
          </p:cNvSpPr>
          <p:nvPr>
            <p:ph type="sldNum" sz="quarter" idx="11"/>
          </p:nvPr>
        </p:nvSpPr>
        <p:spPr/>
        <p:txBody>
          <a:bodyPr/>
          <a:lstStyle/>
          <a:p>
            <a:fld id="{83ADE164-D45A-44D8-82C5-2E0962BB70DA}" type="slidenum">
              <a:rPr lang="sv-SE" smtClean="0"/>
              <a:pPr/>
              <a:t>57</a:t>
            </a:fld>
            <a:endParaRPr lang="sv-SE"/>
          </a:p>
        </p:txBody>
      </p:sp>
      <p:pic>
        <p:nvPicPr>
          <p:cNvPr id="1026" name="Picture 2" descr="Linggymnastiserande kvinnor på GCI ">
            <a:extLst>
              <a:ext uri="{FF2B5EF4-FFF2-40B4-BE49-F238E27FC236}">
                <a16:creationId xmlns:a16="http://schemas.microsoft.com/office/drawing/2014/main" id="{13C54209-53CA-7E14-6C94-4E1D4E3BD2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19" y="0"/>
            <a:ext cx="1234343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ruta 1">
            <a:extLst>
              <a:ext uri="{FF2B5EF4-FFF2-40B4-BE49-F238E27FC236}">
                <a16:creationId xmlns:a16="http://schemas.microsoft.com/office/drawing/2014/main" id="{30416887-32B2-348E-6940-DA3B8F065C93}"/>
              </a:ext>
            </a:extLst>
          </p:cNvPr>
          <p:cNvSpPr txBox="1"/>
          <p:nvPr/>
        </p:nvSpPr>
        <p:spPr>
          <a:xfrm>
            <a:off x="8121409" y="6416498"/>
            <a:ext cx="3725858" cy="261610"/>
          </a:xfrm>
          <a:prstGeom prst="rect">
            <a:avLst/>
          </a:prstGeom>
          <a:noFill/>
        </p:spPr>
        <p:txBody>
          <a:bodyPr wrap="square">
            <a:spAutoFit/>
          </a:bodyPr>
          <a:lstStyle/>
          <a:p>
            <a:pPr algn="r"/>
            <a:r>
              <a:rPr lang="sv-SE" sz="1100" dirty="0">
                <a:latin typeface="Times New Roman" panose="02020603050405020304" pitchFamily="18" charset="0"/>
                <a:cs typeface="Times New Roman" panose="02020603050405020304" pitchFamily="18" charset="0"/>
              </a:rPr>
              <a:t>Bild: Gymnastik- och idrottshögskolan tidigt 1900-tal</a:t>
            </a:r>
          </a:p>
        </p:txBody>
      </p:sp>
      <p:sp>
        <p:nvSpPr>
          <p:cNvPr id="3" name="Rektangel 2">
            <a:extLst>
              <a:ext uri="{FF2B5EF4-FFF2-40B4-BE49-F238E27FC236}">
                <a16:creationId xmlns:a16="http://schemas.microsoft.com/office/drawing/2014/main" id="{CDD64A52-BAE6-27F4-3D8A-D43D846C7AF3}"/>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0B8DE79C-AF17-2963-EE44-1E2BD664DDD1}"/>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00378F95-EF94-7531-2C6A-3ECB5274FFF4}"/>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E3C263D4-C299-5EDB-865B-F62B084CD0A9}"/>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8" name="textruta 7">
            <a:extLst>
              <a:ext uri="{FF2B5EF4-FFF2-40B4-BE49-F238E27FC236}">
                <a16:creationId xmlns:a16="http://schemas.microsoft.com/office/drawing/2014/main" id="{DFC9A7C6-0CEF-B2B6-1B1B-143F8A350A96}"/>
              </a:ext>
            </a:extLst>
          </p:cNvPr>
          <p:cNvSpPr txBox="1"/>
          <p:nvPr/>
        </p:nvSpPr>
        <p:spPr>
          <a:xfrm>
            <a:off x="2138708" y="2688729"/>
            <a:ext cx="7914579"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5400" b="1" i="0" u="none" strike="noStrike" kern="1200" cap="none" spc="0" normalizeH="0" baseline="0" noProof="0" dirty="0">
                <a:ln>
                  <a:noFill/>
                </a:ln>
                <a:solidFill>
                  <a:schemeClr val="bg1"/>
                </a:solidFill>
                <a:effectLst/>
                <a:uLnTx/>
                <a:uFillTx/>
                <a:latin typeface="Times" pitchFamily="2" charset="0"/>
                <a:ea typeface="+mn-ea"/>
                <a:cs typeface="+mn-cs"/>
              </a:rPr>
              <a:t>PAUS</a:t>
            </a:r>
          </a:p>
        </p:txBody>
      </p:sp>
    </p:spTree>
    <p:extLst>
      <p:ext uri="{BB962C8B-B14F-4D97-AF65-F5344CB8AC3E}">
        <p14:creationId xmlns:p14="http://schemas.microsoft.com/office/powerpoint/2010/main" val="25241258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858716"/>
            <a:ext cx="4337715" cy="864642"/>
          </a:xfrm>
        </p:spPr>
        <p:txBody>
          <a:bodyPr>
            <a:normAutofit fontScale="90000"/>
          </a:bodyPr>
          <a:lstStyle/>
          <a:p>
            <a:r>
              <a:rPr lang="sv-SE" sz="3200" b="1" dirty="0"/>
              <a:t>Sömn vår viktigaste källa till återhämtning</a:t>
            </a:r>
          </a:p>
        </p:txBody>
      </p:sp>
      <p:sp>
        <p:nvSpPr>
          <p:cNvPr id="8" name="Platshållare för text 5">
            <a:extLst>
              <a:ext uri="{FF2B5EF4-FFF2-40B4-BE49-F238E27FC236}">
                <a16:creationId xmlns:a16="http://schemas.microsoft.com/office/drawing/2014/main" id="{BBD6AB93-C545-C363-EF90-BD907D24CF7F}"/>
              </a:ext>
            </a:extLst>
          </p:cNvPr>
          <p:cNvSpPr txBox="1">
            <a:spLocks/>
          </p:cNvSpPr>
          <p:nvPr/>
        </p:nvSpPr>
        <p:spPr>
          <a:xfrm>
            <a:off x="868680" y="1983122"/>
            <a:ext cx="4917757" cy="3938677"/>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indent="0">
              <a:buNone/>
            </a:pPr>
            <a:r>
              <a:rPr lang="sv-SE" b="1" i="0" dirty="0">
                <a:solidFill>
                  <a:srgbClr val="000000"/>
                </a:solidFill>
                <a:effectLst/>
              </a:rPr>
              <a:t>Vad påverkan sömnen:</a:t>
            </a:r>
          </a:p>
          <a:p>
            <a:r>
              <a:rPr lang="sv-SE" i="0" dirty="0">
                <a:solidFill>
                  <a:srgbClr val="000000"/>
                </a:solidFill>
                <a:effectLst/>
                <a:cs typeface="Arial" panose="020B0604020202020204" pitchFamily="34" charset="0"/>
              </a:rPr>
              <a:t>Skiftarbete</a:t>
            </a:r>
          </a:p>
          <a:p>
            <a:r>
              <a:rPr lang="sv-SE" i="0" dirty="0">
                <a:solidFill>
                  <a:srgbClr val="000000"/>
                </a:solidFill>
                <a:effectLst/>
                <a:cs typeface="Arial" panose="020B0604020202020204" pitchFamily="34" charset="0"/>
              </a:rPr>
              <a:t>Koffein och nikotin</a:t>
            </a:r>
          </a:p>
          <a:p>
            <a:r>
              <a:rPr lang="sv-SE" dirty="0">
                <a:solidFill>
                  <a:srgbClr val="000000"/>
                </a:solidFill>
                <a:cs typeface="Arial" panose="020B0604020202020204" pitchFamily="34" charset="0"/>
              </a:rPr>
              <a:t>Skärmen och sociala medier</a:t>
            </a:r>
          </a:p>
          <a:p>
            <a:r>
              <a:rPr lang="sv-SE" i="0" dirty="0">
                <a:solidFill>
                  <a:srgbClr val="000000"/>
                </a:solidFill>
                <a:effectLst/>
                <a:cs typeface="Arial" panose="020B0604020202020204" pitchFamily="34" charset="0"/>
              </a:rPr>
              <a:t>Kost och alkohol</a:t>
            </a:r>
          </a:p>
          <a:p>
            <a:r>
              <a:rPr lang="sv-SE" dirty="0">
                <a:solidFill>
                  <a:srgbClr val="000000"/>
                </a:solidFill>
                <a:cs typeface="Arial" panose="020B0604020202020204" pitchFamily="34" charset="0"/>
              </a:rPr>
              <a:t>Motion</a:t>
            </a:r>
          </a:p>
          <a:p>
            <a:r>
              <a:rPr lang="sv-SE" i="0" dirty="0">
                <a:solidFill>
                  <a:srgbClr val="000000"/>
                </a:solidFill>
                <a:effectLst/>
                <a:cs typeface="Arial" panose="020B0604020202020204" pitchFamily="34" charset="0"/>
              </a:rPr>
              <a:t>Dagsljus, ljus och ljud</a:t>
            </a:r>
          </a:p>
          <a:p>
            <a:r>
              <a:rPr lang="sv-SE" dirty="0">
                <a:solidFill>
                  <a:srgbClr val="000000"/>
                </a:solidFill>
                <a:cs typeface="Arial" panose="020B0604020202020204" pitchFamily="34" charset="0"/>
              </a:rPr>
              <a:t>Sovrummet och sängen</a:t>
            </a:r>
            <a:endParaRPr lang="sv-SE" dirty="0">
              <a:solidFill>
                <a:srgbClr val="000000"/>
              </a:solidFill>
              <a:highlight>
                <a:srgbClr val="FFFF00"/>
              </a:highlight>
              <a:cs typeface="Arial" panose="020B0604020202020204" pitchFamily="34" charset="0"/>
            </a:endParaRPr>
          </a:p>
          <a:p>
            <a:r>
              <a:rPr lang="sv-SE" dirty="0">
                <a:solidFill>
                  <a:srgbClr val="000000"/>
                </a:solidFill>
                <a:cs typeface="Arial" panose="020B0604020202020204" pitchFamily="34" charset="0"/>
              </a:rPr>
              <a:t>Frisk luft och temperatur</a:t>
            </a:r>
            <a:endParaRPr lang="sv-SE" i="0" dirty="0">
              <a:solidFill>
                <a:srgbClr val="000000"/>
              </a:solidFill>
              <a:effectLst/>
              <a:cs typeface="Arial" panose="020B0604020202020204" pitchFamily="34" charset="0"/>
            </a:endParaRPr>
          </a:p>
          <a:p>
            <a:r>
              <a:rPr lang="sv-SE" dirty="0">
                <a:solidFill>
                  <a:srgbClr val="000000"/>
                </a:solidFill>
                <a:cs typeface="Arial" panose="020B0604020202020204" pitchFamily="34" charset="0"/>
              </a:rPr>
              <a:t>Barn</a:t>
            </a:r>
          </a:p>
        </p:txBody>
      </p:sp>
      <p:pic>
        <p:nvPicPr>
          <p:cNvPr id="4" name="Bildobjekt 3">
            <a:extLst>
              <a:ext uri="{FF2B5EF4-FFF2-40B4-BE49-F238E27FC236}">
                <a16:creationId xmlns:a16="http://schemas.microsoft.com/office/drawing/2014/main" id="{6EA10999-8395-DF1E-3DC1-2C7E7FBB0CCF}"/>
              </a:ext>
            </a:extLst>
          </p:cNvPr>
          <p:cNvPicPr>
            <a:picLocks noChangeAspect="1"/>
          </p:cNvPicPr>
          <p:nvPr/>
        </p:nvPicPr>
        <p:blipFill>
          <a:blip r:embed="rId3"/>
          <a:stretch>
            <a:fillRect/>
          </a:stretch>
        </p:blipFill>
        <p:spPr>
          <a:xfrm>
            <a:off x="6405565" y="2568519"/>
            <a:ext cx="6012743" cy="4289481"/>
          </a:xfrm>
          <a:prstGeom prst="rect">
            <a:avLst/>
          </a:prstGeom>
        </p:spPr>
      </p:pic>
      <p:sp>
        <p:nvSpPr>
          <p:cNvPr id="6" name="Rundad rektangulär pratbubbla 5">
            <a:extLst>
              <a:ext uri="{FF2B5EF4-FFF2-40B4-BE49-F238E27FC236}">
                <a16:creationId xmlns:a16="http://schemas.microsoft.com/office/drawing/2014/main" id="{837E72C9-6624-AD87-F2DE-07C3BBB61E22}"/>
              </a:ext>
            </a:extLst>
          </p:cNvPr>
          <p:cNvSpPr/>
          <p:nvPr/>
        </p:nvSpPr>
        <p:spPr>
          <a:xfrm>
            <a:off x="7253894" y="1139179"/>
            <a:ext cx="4616800" cy="1550578"/>
          </a:xfrm>
          <a:prstGeom prst="wedgeRoundRectCallout">
            <a:avLst>
              <a:gd name="adj1" fmla="val -23805"/>
              <a:gd name="adj2" fmla="val 78518"/>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400" b="1" dirty="0"/>
              <a:t>10–30%</a:t>
            </a:r>
            <a:r>
              <a:rPr lang="sv-SE" sz="1400" dirty="0"/>
              <a:t> av befolkningen upplever sömnproblem i någon form, men de flesta har milda eller övergående besvär </a:t>
            </a:r>
            <a:endParaRPr lang="sv-SE" sz="1400" b="1" dirty="0"/>
          </a:p>
          <a:p>
            <a:pPr algn="ctr"/>
            <a:endParaRPr lang="sv-SE" sz="800" b="1" dirty="0"/>
          </a:p>
          <a:p>
            <a:pPr algn="ctr"/>
            <a:r>
              <a:rPr lang="sv-SE" sz="1400" b="1" dirty="0"/>
              <a:t>Ungefär 5–10%</a:t>
            </a:r>
            <a:r>
              <a:rPr lang="sv-SE" sz="1400" dirty="0"/>
              <a:t> av befolkningen lider av </a:t>
            </a:r>
            <a:r>
              <a:rPr lang="sv-SE" sz="1400" b="1" dirty="0"/>
              <a:t>kronisk </a:t>
            </a:r>
            <a:r>
              <a:rPr lang="sv-SE" sz="1400" b="1" dirty="0" err="1"/>
              <a:t>insomni</a:t>
            </a:r>
            <a:r>
              <a:rPr lang="sv-SE" sz="1400" dirty="0"/>
              <a:t>, vilket innebär svåra och långvariga sömnproblem som påverkar daglig funktion</a:t>
            </a:r>
          </a:p>
        </p:txBody>
      </p:sp>
      <p:sp>
        <p:nvSpPr>
          <p:cNvPr id="2" name="Rektangel 1">
            <a:extLst>
              <a:ext uri="{FF2B5EF4-FFF2-40B4-BE49-F238E27FC236}">
                <a16:creationId xmlns:a16="http://schemas.microsoft.com/office/drawing/2014/main" id="{457F89C2-A985-8243-59B1-95AB580A5200}"/>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8C282EBD-B3F6-B9BF-81BE-7CE55ED62E8A}"/>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E04B8714-89BD-439B-FADA-B6BA5736812D}"/>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82512E09-5B18-81F5-8E84-F4F7D554B0EE}"/>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49231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680701" y="1139458"/>
            <a:ext cx="10658474" cy="864642"/>
          </a:xfrm>
        </p:spPr>
        <p:txBody>
          <a:bodyPr>
            <a:normAutofit/>
          </a:bodyPr>
          <a:lstStyle/>
          <a:p>
            <a:r>
              <a:rPr lang="sv-SE" sz="3200" b="1" dirty="0"/>
              <a:t>Kost och återhämtning</a:t>
            </a:r>
          </a:p>
        </p:txBody>
      </p:sp>
      <p:sp>
        <p:nvSpPr>
          <p:cNvPr id="8" name="Platshållare för text 5">
            <a:extLst>
              <a:ext uri="{FF2B5EF4-FFF2-40B4-BE49-F238E27FC236}">
                <a16:creationId xmlns:a16="http://schemas.microsoft.com/office/drawing/2014/main" id="{BBD6AB93-C545-C363-EF90-BD907D24CF7F}"/>
              </a:ext>
            </a:extLst>
          </p:cNvPr>
          <p:cNvSpPr txBox="1">
            <a:spLocks/>
          </p:cNvSpPr>
          <p:nvPr/>
        </p:nvSpPr>
        <p:spPr>
          <a:xfrm>
            <a:off x="766763" y="2209550"/>
            <a:ext cx="5793156" cy="4582987"/>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indent="0">
              <a:buNone/>
            </a:pPr>
            <a:r>
              <a:rPr lang="sv-SE" sz="1800" dirty="0"/>
              <a:t>Kost som optimerar ork och återhämtning på och utanför arbetet:</a:t>
            </a:r>
          </a:p>
          <a:p>
            <a:pPr>
              <a:buFont typeface="Wingdings" pitchFamily="2" charset="2"/>
              <a:buChar char="ü"/>
            </a:pPr>
            <a:r>
              <a:rPr lang="sv-SE" sz="1800" b="1" dirty="0"/>
              <a:t>Ät regelbundet</a:t>
            </a:r>
            <a:r>
              <a:rPr lang="sv-SE" sz="1800" dirty="0"/>
              <a:t> för att hålla energinivån stabil.</a:t>
            </a:r>
          </a:p>
          <a:p>
            <a:pPr>
              <a:buFont typeface="Wingdings" pitchFamily="2" charset="2"/>
              <a:buChar char="ü"/>
            </a:pPr>
            <a:r>
              <a:rPr lang="sv-SE" sz="1800" b="1" dirty="0"/>
              <a:t>Kombinera långsamma kolhydrater, protein och hälsosamma fetter</a:t>
            </a:r>
            <a:r>
              <a:rPr lang="sv-SE" sz="1800" dirty="0"/>
              <a:t> i varje måltid.</a:t>
            </a:r>
          </a:p>
          <a:p>
            <a:pPr>
              <a:buFont typeface="Wingdings" pitchFamily="2" charset="2"/>
              <a:buChar char="ü"/>
            </a:pPr>
            <a:r>
              <a:rPr lang="sv-SE" sz="1800" b="1" dirty="0"/>
              <a:t>Drick tillräckligt med vatten</a:t>
            </a:r>
            <a:r>
              <a:rPr lang="sv-SE" sz="1800" dirty="0"/>
              <a:t> för att undvika trötthet och koncentrationsproblem.</a:t>
            </a:r>
          </a:p>
          <a:p>
            <a:pPr>
              <a:buFont typeface="Wingdings" pitchFamily="2" charset="2"/>
              <a:buChar char="ü"/>
            </a:pPr>
            <a:r>
              <a:rPr lang="sv-SE" sz="1800" b="1" dirty="0"/>
              <a:t>Planera måltiderna</a:t>
            </a:r>
            <a:r>
              <a:rPr lang="sv-SE" sz="1800" dirty="0"/>
              <a:t> för att säkerställa näringsintag som stödjer prestation och återhämtning.</a:t>
            </a:r>
          </a:p>
          <a:p>
            <a:pPr>
              <a:buFont typeface="Wingdings" pitchFamily="2" charset="2"/>
              <a:buChar char="ü"/>
            </a:pPr>
            <a:r>
              <a:rPr lang="sv-SE" sz="1800" b="1" dirty="0"/>
              <a:t>Undvik stora måltider på natten</a:t>
            </a:r>
            <a:r>
              <a:rPr lang="sv-SE" sz="1800" dirty="0"/>
              <a:t> – Kroppen har låg förmåga att bryta ner mat effektivt.</a:t>
            </a:r>
          </a:p>
        </p:txBody>
      </p:sp>
      <p:sp>
        <p:nvSpPr>
          <p:cNvPr id="7" name="textruta 6">
            <a:extLst>
              <a:ext uri="{FF2B5EF4-FFF2-40B4-BE49-F238E27FC236}">
                <a16:creationId xmlns:a16="http://schemas.microsoft.com/office/drawing/2014/main" id="{43457206-05CE-2B5D-9A80-B21C1B4ECEE2}"/>
              </a:ext>
            </a:extLst>
          </p:cNvPr>
          <p:cNvSpPr txBox="1"/>
          <p:nvPr/>
        </p:nvSpPr>
        <p:spPr>
          <a:xfrm rot="21447686">
            <a:off x="7351347" y="1222822"/>
            <a:ext cx="3282462" cy="4412353"/>
          </a:xfrm>
          <a:prstGeom prst="rect">
            <a:avLst/>
          </a:prstGeom>
          <a:solidFill>
            <a:schemeClr val="accent6">
              <a:lumMod val="20000"/>
              <a:lumOff val="80000"/>
            </a:schemeClr>
          </a:solidFill>
          <a:effectLst>
            <a:outerShdw blurRad="50800" dist="38100" dir="2700000" sx="101000" sy="101000" algn="tl" rotWithShape="0">
              <a:prstClr val="black">
                <a:alpha val="40000"/>
              </a:prstClr>
            </a:outerShdw>
          </a:effectLst>
        </p:spPr>
        <p:txBody>
          <a:bodyPr wrap="square" lIns="36000" tIns="36000" rIns="36000" bIns="36000" rtlCol="0">
            <a:spAutoFit/>
          </a:bodyPr>
          <a:lstStyle/>
          <a:p>
            <a:pPr algn="ctr">
              <a:spcBef>
                <a:spcPts val="600"/>
              </a:spcBef>
              <a:buClr>
                <a:schemeClr val="tx1"/>
              </a:buClr>
            </a:pPr>
            <a:r>
              <a:rPr lang="sv-SE" sz="2800" b="1" dirty="0">
                <a:latin typeface="Times New Roman" panose="02020603050405020304" pitchFamily="18" charset="0"/>
                <a:cs typeface="Times New Roman" panose="02020603050405020304" pitchFamily="18" charset="0"/>
              </a:rPr>
              <a:t>Meny - dag</a:t>
            </a:r>
            <a:endParaRPr lang="sv-SE" sz="1400" b="1" dirty="0">
              <a:latin typeface="Times New Roman" panose="02020603050405020304" pitchFamily="18" charset="0"/>
              <a:cs typeface="Times New Roman" panose="02020603050405020304" pitchFamily="18" charset="0"/>
            </a:endParaRPr>
          </a:p>
          <a:p>
            <a:pPr marL="179388" indent="-179388">
              <a:spcBef>
                <a:spcPts val="600"/>
              </a:spcBef>
              <a:buClr>
                <a:schemeClr val="tx1"/>
              </a:buClr>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Frukost:</a:t>
            </a:r>
            <a:r>
              <a:rPr lang="sv-SE" sz="1400" dirty="0">
                <a:latin typeface="Times New Roman" panose="02020603050405020304" pitchFamily="18" charset="0"/>
                <a:cs typeface="Times New Roman" panose="02020603050405020304" pitchFamily="18" charset="0"/>
              </a:rPr>
              <a:t> Proteinrikt och fiberrikt för en stabil start på dagen. Exempel: Ägg, havregrynsgröt med frön och bär.</a:t>
            </a:r>
          </a:p>
          <a:p>
            <a:pPr marL="179388" indent="-179388">
              <a:spcBef>
                <a:spcPts val="600"/>
              </a:spcBef>
              <a:buClr>
                <a:schemeClr val="tx1"/>
              </a:buClr>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Lunch:</a:t>
            </a:r>
            <a:r>
              <a:rPr lang="sv-SE" sz="1400" dirty="0">
                <a:latin typeface="Times New Roman" panose="02020603050405020304" pitchFamily="18" charset="0"/>
                <a:cs typeface="Times New Roman" panose="02020603050405020304" pitchFamily="18" charset="0"/>
              </a:rPr>
              <a:t> Balanserad måltid med kolhydrater, protein och fett. Exempel: Fullkornsris med kyckling och grönsaker.</a:t>
            </a:r>
          </a:p>
          <a:p>
            <a:pPr marL="179388" indent="-179388">
              <a:spcBef>
                <a:spcPts val="600"/>
              </a:spcBef>
              <a:buClr>
                <a:schemeClr val="tx1"/>
              </a:buClr>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Mellanmål:</a:t>
            </a:r>
            <a:r>
              <a:rPr lang="sv-SE" sz="1400" dirty="0">
                <a:latin typeface="Times New Roman" panose="02020603050405020304" pitchFamily="18" charset="0"/>
                <a:cs typeface="Times New Roman" panose="02020603050405020304" pitchFamily="18" charset="0"/>
              </a:rPr>
              <a:t> För att undvika energidippar. Exempel: Naturell yoghurt med nötter och honung.</a:t>
            </a:r>
          </a:p>
          <a:p>
            <a:pPr marL="179388" indent="-179388">
              <a:spcBef>
                <a:spcPts val="600"/>
              </a:spcBef>
              <a:buClr>
                <a:schemeClr val="tx1"/>
              </a:buClr>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Middag:</a:t>
            </a:r>
            <a:r>
              <a:rPr lang="sv-SE" sz="1400" dirty="0">
                <a:latin typeface="Times New Roman" panose="02020603050405020304" pitchFamily="18" charset="0"/>
                <a:cs typeface="Times New Roman" panose="02020603050405020304" pitchFamily="18" charset="0"/>
              </a:rPr>
              <a:t> Näringsrik och återhämtningsfrämjande. Exempel: Lax med </a:t>
            </a:r>
            <a:r>
              <a:rPr lang="sv-SE" sz="1400" dirty="0" err="1">
                <a:latin typeface="Times New Roman" panose="02020603050405020304" pitchFamily="18" charset="0"/>
                <a:cs typeface="Times New Roman" panose="02020603050405020304" pitchFamily="18" charset="0"/>
              </a:rPr>
              <a:t>quinoa</a:t>
            </a:r>
            <a:r>
              <a:rPr lang="sv-SE" sz="1400" dirty="0">
                <a:latin typeface="Times New Roman" panose="02020603050405020304" pitchFamily="18" charset="0"/>
                <a:cs typeface="Times New Roman" panose="02020603050405020304" pitchFamily="18" charset="0"/>
              </a:rPr>
              <a:t> och grönsaker.</a:t>
            </a:r>
          </a:p>
          <a:p>
            <a:pPr marL="179388" indent="-179388">
              <a:spcBef>
                <a:spcPts val="600"/>
              </a:spcBef>
              <a:buClr>
                <a:schemeClr val="tx1"/>
              </a:buClr>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Kvällsmål:</a:t>
            </a:r>
            <a:r>
              <a:rPr lang="sv-SE" sz="1400" dirty="0">
                <a:latin typeface="Times New Roman" panose="02020603050405020304" pitchFamily="18" charset="0"/>
                <a:cs typeface="Times New Roman" panose="02020603050405020304" pitchFamily="18" charset="0"/>
              </a:rPr>
              <a:t> Lätt och proteinrikt för återhämtning. Exempel: Kvarg med bär och frön.</a:t>
            </a:r>
          </a:p>
          <a:p>
            <a:pPr marL="179388" indent="-179388">
              <a:spcBef>
                <a:spcPts val="600"/>
              </a:spcBef>
              <a:buClr>
                <a:schemeClr val="tx1"/>
              </a:buClr>
              <a:buFont typeface="Arial" panose="020B0604020202020204" pitchFamily="34" charset="0"/>
              <a:buChar char="•"/>
            </a:pPr>
            <a:endParaRPr lang="sv-SE" sz="1400" dirty="0">
              <a:solidFill>
                <a:schemeClr val="tx1"/>
              </a:solidFill>
              <a:latin typeface="Times New Roman" panose="02020603050405020304" pitchFamily="18" charset="0"/>
              <a:cs typeface="Times New Roman" panose="02020603050405020304" pitchFamily="18" charset="0"/>
            </a:endParaRPr>
          </a:p>
        </p:txBody>
      </p:sp>
      <p:sp>
        <p:nvSpPr>
          <p:cNvPr id="2" name="textruta 1">
            <a:extLst>
              <a:ext uri="{FF2B5EF4-FFF2-40B4-BE49-F238E27FC236}">
                <a16:creationId xmlns:a16="http://schemas.microsoft.com/office/drawing/2014/main" id="{A3DAC125-13D1-5219-7C50-9C852F2F8306}"/>
              </a:ext>
            </a:extLst>
          </p:cNvPr>
          <p:cNvSpPr txBox="1"/>
          <p:nvPr/>
        </p:nvSpPr>
        <p:spPr>
          <a:xfrm rot="176383">
            <a:off x="8502429" y="1595469"/>
            <a:ext cx="3282462" cy="4345757"/>
          </a:xfrm>
          <a:prstGeom prst="rect">
            <a:avLst/>
          </a:prstGeom>
          <a:solidFill>
            <a:schemeClr val="accent4">
              <a:lumMod val="20000"/>
              <a:lumOff val="80000"/>
            </a:schemeClr>
          </a:solidFill>
          <a:effectLst>
            <a:outerShdw blurRad="50800" dist="38100" dir="2700000" sx="101000" sy="101000" algn="tl" rotWithShape="0">
              <a:prstClr val="black">
                <a:alpha val="40000"/>
              </a:prstClr>
            </a:outerShdw>
          </a:effectLst>
        </p:spPr>
        <p:txBody>
          <a:bodyPr wrap="square" lIns="36000" tIns="36000" rIns="36000" bIns="36000" rtlCol="0">
            <a:spAutoFit/>
          </a:bodyPr>
          <a:lstStyle/>
          <a:p>
            <a:pPr algn="ctr">
              <a:spcBef>
                <a:spcPts val="600"/>
              </a:spcBef>
              <a:buClr>
                <a:schemeClr val="tx1"/>
              </a:buClr>
            </a:pPr>
            <a:r>
              <a:rPr lang="sv-SE" sz="2800" b="1" dirty="0">
                <a:latin typeface="Times New Roman" panose="02020603050405020304" pitchFamily="18" charset="0"/>
                <a:cs typeface="Times New Roman" panose="02020603050405020304" pitchFamily="18" charset="0"/>
              </a:rPr>
              <a:t>Meny - skift</a:t>
            </a:r>
            <a:endParaRPr lang="sv-SE" sz="1400" b="1" dirty="0">
              <a:latin typeface="Times New Roman" panose="02020603050405020304" pitchFamily="18" charset="0"/>
              <a:cs typeface="Times New Roman" panose="02020603050405020304" pitchFamily="18" charset="0"/>
            </a:endParaRPr>
          </a:p>
          <a:p>
            <a:r>
              <a:rPr lang="sv-SE" sz="1600" b="1" dirty="0">
                <a:latin typeface="Times New Roman" panose="02020603050405020304" pitchFamily="18" charset="0"/>
                <a:cs typeface="Times New Roman" panose="02020603050405020304" pitchFamily="18" charset="0"/>
              </a:rPr>
              <a:t>Vid nattarbete</a:t>
            </a:r>
          </a:p>
          <a:p>
            <a:pPr marL="285750" indent="-285750">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Ät lättare måltider under natten</a:t>
            </a:r>
            <a:r>
              <a:rPr lang="sv-SE" sz="1400" dirty="0">
                <a:latin typeface="Times New Roman" panose="02020603050405020304" pitchFamily="18" charset="0"/>
                <a:cs typeface="Times New Roman" panose="02020603050405020304" pitchFamily="18" charset="0"/>
              </a:rPr>
              <a:t>, såsom proteinrik yoghurt, ägg eller nötter för att hålla energin stabil.</a:t>
            </a:r>
          </a:p>
          <a:p>
            <a:pPr marL="285750" indent="-285750">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Drick tillräckligt med vatten</a:t>
            </a:r>
            <a:r>
              <a:rPr lang="sv-SE" sz="1400" dirty="0">
                <a:latin typeface="Times New Roman" panose="02020603050405020304" pitchFamily="18" charset="0"/>
                <a:cs typeface="Times New Roman" panose="02020603050405020304" pitchFamily="18" charset="0"/>
              </a:rPr>
              <a:t>, eftersom nattskiftsarbetare ofta riskerar </a:t>
            </a:r>
            <a:r>
              <a:rPr lang="sv-SE" sz="1400" dirty="0" err="1">
                <a:latin typeface="Times New Roman" panose="02020603050405020304" pitchFamily="18" charset="0"/>
                <a:cs typeface="Times New Roman" panose="02020603050405020304" pitchFamily="18" charset="0"/>
              </a:rPr>
              <a:t>dehydrering</a:t>
            </a:r>
            <a:r>
              <a:rPr lang="sv-SE" sz="1400"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sv-SE" sz="400" b="1" dirty="0">
              <a:latin typeface="Times New Roman" panose="02020603050405020304" pitchFamily="18" charset="0"/>
              <a:cs typeface="Times New Roman" panose="02020603050405020304" pitchFamily="18" charset="0"/>
            </a:endParaRPr>
          </a:p>
          <a:p>
            <a:r>
              <a:rPr lang="sv-SE" sz="1600" b="1" dirty="0">
                <a:latin typeface="Times New Roman" panose="02020603050405020304" pitchFamily="18" charset="0"/>
                <a:cs typeface="Times New Roman" panose="02020603050405020304" pitchFamily="18" charset="0"/>
              </a:rPr>
              <a:t>Vid morgonskift</a:t>
            </a:r>
          </a:p>
          <a:p>
            <a:pPr marL="285750" indent="-285750">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Ät en lätt frukost innan skiftet</a:t>
            </a:r>
            <a:r>
              <a:rPr lang="sv-SE" sz="1400" dirty="0">
                <a:latin typeface="Times New Roman" panose="02020603050405020304" pitchFamily="18" charset="0"/>
                <a:cs typeface="Times New Roman" panose="02020603050405020304" pitchFamily="18" charset="0"/>
              </a:rPr>
              <a:t> för att undvika blodsockerfall.</a:t>
            </a:r>
          </a:p>
          <a:p>
            <a:pPr marL="285750" indent="-285750">
              <a:buFont typeface="Arial" panose="020B0604020202020204" pitchFamily="34" charset="0"/>
              <a:buChar char="•"/>
            </a:pPr>
            <a:endParaRPr lang="sv-SE" sz="400" dirty="0">
              <a:latin typeface="Times New Roman" panose="02020603050405020304" pitchFamily="18" charset="0"/>
              <a:cs typeface="Times New Roman" panose="02020603050405020304" pitchFamily="18" charset="0"/>
            </a:endParaRPr>
          </a:p>
          <a:p>
            <a:r>
              <a:rPr lang="sv-SE" sz="1600" b="1" dirty="0">
                <a:latin typeface="Times New Roman" panose="02020603050405020304" pitchFamily="18" charset="0"/>
                <a:cs typeface="Times New Roman" panose="02020603050405020304" pitchFamily="18" charset="0"/>
              </a:rPr>
              <a:t>Vid kvällsskift</a:t>
            </a:r>
          </a:p>
          <a:p>
            <a:pPr marL="285750" indent="-285750">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Håll en stabil måltidsrytm:</a:t>
            </a:r>
            <a:r>
              <a:rPr lang="sv-SE" sz="1400" dirty="0">
                <a:latin typeface="Times New Roman" panose="02020603050405020304" pitchFamily="18" charset="0"/>
                <a:cs typeface="Times New Roman" panose="02020603050405020304" pitchFamily="18" charset="0"/>
              </a:rPr>
              <a:t> Ät en rejäl lunch, ett lättare mellanmål före och en mindre middag efter skiftet.</a:t>
            </a:r>
          </a:p>
          <a:p>
            <a:pPr marL="285750" indent="-285750">
              <a:buFont typeface="Arial" panose="020B0604020202020204" pitchFamily="34" charset="0"/>
              <a:buChar char="•"/>
            </a:pPr>
            <a:r>
              <a:rPr lang="sv-SE" sz="1400" b="1" dirty="0">
                <a:latin typeface="Times New Roman" panose="02020603050405020304" pitchFamily="18" charset="0"/>
                <a:cs typeface="Times New Roman" panose="02020603050405020304" pitchFamily="18" charset="0"/>
              </a:rPr>
              <a:t>Begränsa koffeinintag efter kl. 17</a:t>
            </a:r>
            <a:r>
              <a:rPr lang="sv-SE" sz="1400" dirty="0">
                <a:latin typeface="Times New Roman" panose="02020603050405020304" pitchFamily="18" charset="0"/>
                <a:cs typeface="Times New Roman" panose="02020603050405020304" pitchFamily="18" charset="0"/>
              </a:rPr>
              <a:t> för att inte störa sömnen efter skiftet.</a:t>
            </a:r>
          </a:p>
        </p:txBody>
      </p:sp>
      <p:sp>
        <p:nvSpPr>
          <p:cNvPr id="3" name="Rektangel 2">
            <a:extLst>
              <a:ext uri="{FF2B5EF4-FFF2-40B4-BE49-F238E27FC236}">
                <a16:creationId xmlns:a16="http://schemas.microsoft.com/office/drawing/2014/main" id="{B21709B8-5266-8516-E0A8-05213337B81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7B47EB2F-9458-3A6E-2C9E-01F9A592B28A}"/>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BEEA27A4-0591-3BC3-A5BF-05D8B6762834}"/>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9" name="Bildobjekt 8">
            <a:extLst>
              <a:ext uri="{FF2B5EF4-FFF2-40B4-BE49-F238E27FC236}">
                <a16:creationId xmlns:a16="http://schemas.microsoft.com/office/drawing/2014/main" id="{2CC2B03C-1B30-B49A-8D33-E4ABBC1A32BB}"/>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227722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EABC0D80-0AD7-61E9-35A6-7C897144907F}"/>
              </a:ext>
            </a:extLst>
          </p:cNvPr>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E8A5AC87-13AC-46E3-877C-389D5A8EE350}" type="datetime1">
              <a:rPr kumimoji="0" lang="en-US" sz="900" b="0" i="0" u="none" strike="noStrike" kern="1200" cap="none" spc="0" normalizeH="0" baseline="0" noProof="0" smtClean="0">
                <a:ln>
                  <a:noFill/>
                </a:ln>
                <a:solidFill>
                  <a:srgbClr val="363534"/>
                </a:solidFill>
                <a:effectLst/>
                <a:uLnTx/>
                <a:uFillTx/>
                <a:latin typeface="Arial"/>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8/24/25</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4" name="Platshållare för bildnummer 3">
            <a:extLst>
              <a:ext uri="{FF2B5EF4-FFF2-40B4-BE49-F238E27FC236}">
                <a16:creationId xmlns:a16="http://schemas.microsoft.com/office/drawing/2014/main" id="{9804E9FC-34D1-0E35-A068-8E2619256511}"/>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6</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10" name="textruta 9">
            <a:extLst>
              <a:ext uri="{FF2B5EF4-FFF2-40B4-BE49-F238E27FC236}">
                <a16:creationId xmlns:a16="http://schemas.microsoft.com/office/drawing/2014/main" id="{86E194C7-96FD-62AD-33C9-6C058491077B}"/>
              </a:ext>
            </a:extLst>
          </p:cNvPr>
          <p:cNvSpPr txBox="1"/>
          <p:nvPr/>
        </p:nvSpPr>
        <p:spPr>
          <a:xfrm>
            <a:off x="2138709" y="2956337"/>
            <a:ext cx="7914579"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4400" b="0" i="0" u="none" strike="noStrike" kern="1200" cap="none" spc="0" normalizeH="0" baseline="0" noProof="0" dirty="0">
                <a:ln>
                  <a:noFill/>
                </a:ln>
                <a:solidFill>
                  <a:srgbClr val="363534"/>
                </a:solidFill>
                <a:effectLst/>
                <a:uLnTx/>
                <a:uFillTx/>
                <a:latin typeface="Times" pitchFamily="2" charset="0"/>
                <a:ea typeface="+mn-ea"/>
                <a:cs typeface="+mn-cs"/>
              </a:rPr>
              <a:t>Vad betyder </a:t>
            </a:r>
            <a:r>
              <a:rPr kumimoji="0" lang="sv-SE" sz="4400" b="0" i="1" u="none" strike="noStrike" kern="1200" cap="none" spc="0" normalizeH="0" baseline="0" noProof="0" dirty="0">
                <a:ln>
                  <a:noFill/>
                </a:ln>
                <a:solidFill>
                  <a:srgbClr val="363534"/>
                </a:solidFill>
                <a:effectLst/>
                <a:uLnTx/>
                <a:uFillTx/>
                <a:latin typeface="Times" pitchFamily="2" charset="0"/>
                <a:ea typeface="+mn-ea"/>
                <a:cs typeface="+mn-cs"/>
              </a:rPr>
              <a:t>Hållbart arbetsliv </a:t>
            </a:r>
            <a:r>
              <a:rPr kumimoji="0" lang="sv-SE" sz="4400" b="0" i="0" u="none" strike="noStrike" kern="1200" cap="none" spc="0" normalizeH="0" baseline="0" noProof="0" dirty="0">
                <a:ln>
                  <a:noFill/>
                </a:ln>
                <a:solidFill>
                  <a:srgbClr val="363534"/>
                </a:solidFill>
                <a:effectLst/>
                <a:uLnTx/>
                <a:uFillTx/>
                <a:latin typeface="Times" pitchFamily="2" charset="0"/>
                <a:ea typeface="+mn-ea"/>
                <a:cs typeface="+mn-cs"/>
              </a:rPr>
              <a:t>och </a:t>
            </a:r>
            <a:r>
              <a:rPr kumimoji="0" lang="sv-SE" sz="4400" b="0" i="1" u="none" strike="noStrike" kern="1200" cap="none" spc="0" normalizeH="0" baseline="0" noProof="0" dirty="0">
                <a:ln>
                  <a:noFill/>
                </a:ln>
                <a:solidFill>
                  <a:srgbClr val="363534"/>
                </a:solidFill>
                <a:effectLst/>
                <a:uLnTx/>
                <a:uFillTx/>
                <a:latin typeface="Times" pitchFamily="2" charset="0"/>
                <a:ea typeface="+mn-ea"/>
                <a:cs typeface="+mn-cs"/>
              </a:rPr>
              <a:t>Balans i Livet </a:t>
            </a:r>
            <a:r>
              <a:rPr kumimoji="0" lang="sv-SE" sz="4400" b="0" i="0" u="none" strike="noStrike" kern="1200" cap="none" spc="0" normalizeH="0" baseline="0" noProof="0" dirty="0">
                <a:ln>
                  <a:noFill/>
                </a:ln>
                <a:solidFill>
                  <a:srgbClr val="363534"/>
                </a:solidFill>
                <a:effectLst/>
                <a:uLnTx/>
                <a:uFillTx/>
                <a:latin typeface="Times" pitchFamily="2" charset="0"/>
                <a:ea typeface="+mn-ea"/>
                <a:cs typeface="+mn-cs"/>
              </a:rPr>
              <a:t>för dig?</a:t>
            </a:r>
          </a:p>
        </p:txBody>
      </p:sp>
      <p:sp>
        <p:nvSpPr>
          <p:cNvPr id="3" name="Rektangel 2">
            <a:extLst>
              <a:ext uri="{FF2B5EF4-FFF2-40B4-BE49-F238E27FC236}">
                <a16:creationId xmlns:a16="http://schemas.microsoft.com/office/drawing/2014/main" id="{5413203F-020C-844D-57C4-75C5DF71F9E6}"/>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4D14AF63-D055-EAFD-3D45-70D9C7C0ACBD}"/>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4018CBA8-CE19-D505-53C9-C07BF6932BC9}"/>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01CC1A67-B7DB-88E6-8894-316198A595D6}"/>
              </a:ext>
            </a:extLst>
          </p:cNvPr>
          <p:cNvPicPr>
            <a:picLocks noChangeAspect="1"/>
          </p:cNvPicPr>
          <p:nvPr/>
        </p:nvPicPr>
        <p:blipFill>
          <a:blip r:embed="rId4"/>
          <a:stretch>
            <a:fillRect/>
          </a:stretch>
        </p:blipFill>
        <p:spPr>
          <a:xfrm>
            <a:off x="5104478" y="6355122"/>
            <a:ext cx="1983043" cy="243114"/>
          </a:xfrm>
          <a:prstGeom prst="rect">
            <a:avLst/>
          </a:prstGeom>
        </p:spPr>
      </p:pic>
      <p:sp>
        <p:nvSpPr>
          <p:cNvPr id="14" name="Rubrik 3">
            <a:extLst>
              <a:ext uri="{FF2B5EF4-FFF2-40B4-BE49-F238E27FC236}">
                <a16:creationId xmlns:a16="http://schemas.microsoft.com/office/drawing/2014/main" id="{C8A3D4AE-D489-AEF9-2FE7-2E7F6CFA4BBD}"/>
              </a:ext>
            </a:extLst>
          </p:cNvPr>
          <p:cNvSpPr txBox="1">
            <a:spLocks/>
          </p:cNvSpPr>
          <p:nvPr/>
        </p:nvSpPr>
        <p:spPr>
          <a:xfrm>
            <a:off x="697134" y="1493779"/>
            <a:ext cx="4086739" cy="833877"/>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3200" b="1" dirty="0">
                <a:latin typeface="+mn-lt"/>
                <a:cs typeface="Arial" panose="020B0604020202020204" pitchFamily="34" charset="0"/>
              </a:rPr>
              <a:t>Diskussionsfråga:</a:t>
            </a:r>
          </a:p>
        </p:txBody>
      </p:sp>
    </p:spTree>
    <p:extLst>
      <p:ext uri="{BB962C8B-B14F-4D97-AF65-F5344CB8AC3E}">
        <p14:creationId xmlns:p14="http://schemas.microsoft.com/office/powerpoint/2010/main" val="3515827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743012"/>
            <a:ext cx="3827008" cy="864642"/>
          </a:xfrm>
        </p:spPr>
        <p:txBody>
          <a:bodyPr>
            <a:normAutofit fontScale="90000"/>
          </a:bodyPr>
          <a:lstStyle/>
          <a:p>
            <a:r>
              <a:rPr lang="sv-SE" sz="3200" b="1" dirty="0"/>
              <a:t>Organisatorisk återhämtning </a:t>
            </a:r>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968517" y="2018081"/>
            <a:ext cx="3923841" cy="1668043"/>
          </a:xfrm>
        </p:spPr>
        <p:txBody>
          <a:bodyPr/>
          <a:lstStyle/>
          <a:p>
            <a:pPr marL="0" indent="0">
              <a:buNone/>
            </a:pPr>
            <a:r>
              <a:rPr lang="sv-SE" sz="1600" b="1" dirty="0"/>
              <a:t>Skapa förutsättningar för återhämtning</a:t>
            </a:r>
            <a:endParaRPr lang="sv-SE" sz="1600" dirty="0"/>
          </a:p>
          <a:p>
            <a:pPr marL="0" indent="0">
              <a:buNone/>
            </a:pPr>
            <a:r>
              <a:rPr lang="sv-SE" sz="1400" dirty="0"/>
              <a:t>Respektera varandras vila och återhämtning under lunch, paus, kväll och helg.</a:t>
            </a:r>
          </a:p>
          <a:p>
            <a:pPr marL="0" indent="0">
              <a:buNone/>
            </a:pPr>
            <a:r>
              <a:rPr lang="sv-SE" sz="1400" dirty="0"/>
              <a:t>Förebygga stress och hög arbetsbelastning genom ett stödjande återhämtningsklimat.</a:t>
            </a:r>
          </a:p>
        </p:txBody>
      </p:sp>
      <p:pic>
        <p:nvPicPr>
          <p:cNvPr id="3" name="Bildobjekt 2">
            <a:extLst>
              <a:ext uri="{FF2B5EF4-FFF2-40B4-BE49-F238E27FC236}">
                <a16:creationId xmlns:a16="http://schemas.microsoft.com/office/drawing/2014/main" id="{55F7656E-9EE5-FCAA-AC8D-71C3EDD7E3AA}"/>
              </a:ext>
            </a:extLst>
          </p:cNvPr>
          <p:cNvPicPr>
            <a:picLocks noChangeAspect="1"/>
          </p:cNvPicPr>
          <p:nvPr/>
        </p:nvPicPr>
        <p:blipFill>
          <a:blip r:embed="rId3"/>
          <a:stretch>
            <a:fillRect/>
          </a:stretch>
        </p:blipFill>
        <p:spPr>
          <a:xfrm>
            <a:off x="3044114" y="2451614"/>
            <a:ext cx="6103772" cy="4289685"/>
          </a:xfrm>
          <a:prstGeom prst="rect">
            <a:avLst/>
          </a:prstGeom>
        </p:spPr>
      </p:pic>
      <p:sp>
        <p:nvSpPr>
          <p:cNvPr id="13" name="Platshållare för text 5">
            <a:extLst>
              <a:ext uri="{FF2B5EF4-FFF2-40B4-BE49-F238E27FC236}">
                <a16:creationId xmlns:a16="http://schemas.microsoft.com/office/drawing/2014/main" id="{62B6CDEE-4064-9D18-73B8-30861A073E13}"/>
              </a:ext>
            </a:extLst>
          </p:cNvPr>
          <p:cNvSpPr txBox="1">
            <a:spLocks/>
          </p:cNvSpPr>
          <p:nvPr/>
        </p:nvSpPr>
        <p:spPr>
          <a:xfrm>
            <a:off x="656917" y="4096551"/>
            <a:ext cx="2273520" cy="1668043"/>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indent="0">
              <a:buNone/>
            </a:pPr>
            <a:r>
              <a:rPr lang="sv-SE" sz="1600" b="1" dirty="0"/>
              <a:t>Stödjande arbetsmiljö</a:t>
            </a:r>
          </a:p>
          <a:p>
            <a:pPr marL="0" indent="0">
              <a:buNone/>
            </a:pPr>
            <a:r>
              <a:rPr lang="sv-SE" sz="1400" dirty="0"/>
              <a:t>Minimera buller och skapa lugna, avskilda utrymmen.</a:t>
            </a:r>
          </a:p>
          <a:p>
            <a:pPr marL="0" indent="0">
              <a:buNone/>
            </a:pPr>
            <a:r>
              <a:rPr lang="sv-SE" sz="1400" dirty="0"/>
              <a:t>Fördela arbetsbelastning jämnt över året och undvik överlappande möten.</a:t>
            </a:r>
          </a:p>
        </p:txBody>
      </p:sp>
      <p:sp>
        <p:nvSpPr>
          <p:cNvPr id="14" name="Platshållare för text 5">
            <a:extLst>
              <a:ext uri="{FF2B5EF4-FFF2-40B4-BE49-F238E27FC236}">
                <a16:creationId xmlns:a16="http://schemas.microsoft.com/office/drawing/2014/main" id="{E45AD1D4-9477-5B67-6C5A-5C0CAD1DC919}"/>
              </a:ext>
            </a:extLst>
          </p:cNvPr>
          <p:cNvSpPr txBox="1">
            <a:spLocks/>
          </p:cNvSpPr>
          <p:nvPr/>
        </p:nvSpPr>
        <p:spPr>
          <a:xfrm>
            <a:off x="7916952" y="1790398"/>
            <a:ext cx="3601895" cy="1668043"/>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indent="0">
              <a:buNone/>
            </a:pPr>
            <a:r>
              <a:rPr lang="sv-SE" sz="1600" b="1" dirty="0"/>
              <a:t>Tydliga scheman och policyer</a:t>
            </a:r>
            <a:endParaRPr lang="sv-SE" sz="1600" dirty="0"/>
          </a:p>
          <a:p>
            <a:pPr marL="0" indent="0">
              <a:buNone/>
            </a:pPr>
            <a:r>
              <a:rPr lang="sv-SE" sz="1400" dirty="0"/>
              <a:t>Främja sammanhängande vila genom tydliga scheman och återhämtningspolicy.</a:t>
            </a:r>
          </a:p>
          <a:p>
            <a:pPr marL="0" indent="0">
              <a:buNone/>
            </a:pPr>
            <a:r>
              <a:rPr lang="sv-SE" sz="1400" dirty="0"/>
              <a:t>Begränsa tillgänglighet på ledig tid och </a:t>
            </a:r>
            <a:br>
              <a:rPr lang="sv-SE" sz="1400" dirty="0"/>
            </a:br>
            <a:r>
              <a:rPr lang="sv-SE" sz="1400" dirty="0"/>
              <a:t>klargör kontaktförväntningar.</a:t>
            </a:r>
          </a:p>
        </p:txBody>
      </p:sp>
      <p:sp>
        <p:nvSpPr>
          <p:cNvPr id="15" name="Platshållare för text 5">
            <a:extLst>
              <a:ext uri="{FF2B5EF4-FFF2-40B4-BE49-F238E27FC236}">
                <a16:creationId xmlns:a16="http://schemas.microsoft.com/office/drawing/2014/main" id="{959039E8-E5D1-4906-FA29-E5DCC7A53BB5}"/>
              </a:ext>
            </a:extLst>
          </p:cNvPr>
          <p:cNvSpPr txBox="1">
            <a:spLocks/>
          </p:cNvSpPr>
          <p:nvPr/>
        </p:nvSpPr>
        <p:spPr>
          <a:xfrm>
            <a:off x="9147886" y="4010754"/>
            <a:ext cx="2690210" cy="1668043"/>
          </a:xfrm>
          <a:prstGeom prst="rect">
            <a:avLst/>
          </a:prstGeom>
        </p:spPr>
        <p:txBody>
          <a:bodyPr vert="horz" lIns="0" tIns="0" rIns="0" bIns="0"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indent="0">
              <a:buNone/>
            </a:pPr>
            <a:r>
              <a:rPr lang="sv-SE" sz="1600" b="1" dirty="0"/>
              <a:t>Samverkan och ledarskap</a:t>
            </a:r>
            <a:endParaRPr lang="sv-SE" sz="1600" dirty="0"/>
          </a:p>
          <a:p>
            <a:pPr marL="0" indent="0">
              <a:buNone/>
            </a:pPr>
            <a:r>
              <a:rPr lang="sv-SE" sz="1400" dirty="0"/>
              <a:t>Chefer är förebilder för att främja ett gott återhämtningsklimat.</a:t>
            </a:r>
          </a:p>
          <a:p>
            <a:pPr marL="0" indent="0">
              <a:buNone/>
            </a:pPr>
            <a:r>
              <a:rPr lang="sv-SE" sz="1400" dirty="0"/>
              <a:t>Identifiera lokala utmaningar och hitta gemensamma lösningar med hela organisationen.</a:t>
            </a:r>
          </a:p>
        </p:txBody>
      </p:sp>
      <p:sp>
        <p:nvSpPr>
          <p:cNvPr id="2" name="Rektangel 1">
            <a:extLst>
              <a:ext uri="{FF2B5EF4-FFF2-40B4-BE49-F238E27FC236}">
                <a16:creationId xmlns:a16="http://schemas.microsoft.com/office/drawing/2014/main" id="{B7F7D1DF-7B75-464D-958B-A6EFC1DFE63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62941B0C-CD6A-75BE-30FA-84D0AE7AAF15}"/>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B5290F65-A774-348B-005E-990259F0D867}"/>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46541765-8EFB-93E1-A45D-E2F7FBFB0130}"/>
              </a:ext>
            </a:extLst>
          </p:cNvPr>
          <p:cNvPicPr>
            <a:picLocks noChangeAspect="1"/>
          </p:cNvPicPr>
          <p:nvPr/>
        </p:nvPicPr>
        <p:blipFill>
          <a:blip r:embed="rId5"/>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387473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4" y="1050786"/>
            <a:ext cx="3609294" cy="864642"/>
          </a:xfrm>
        </p:spPr>
        <p:txBody>
          <a:bodyPr>
            <a:normAutofit fontScale="90000"/>
          </a:bodyPr>
          <a:lstStyle/>
          <a:p>
            <a:r>
              <a:rPr kumimoji="0" lang="sv-SE" sz="3200" b="1" i="0" u="none" strike="noStrike" kern="1200" cap="none" spc="0" normalizeH="0" baseline="0" noProof="0" dirty="0">
                <a:ln>
                  <a:noFill/>
                </a:ln>
                <a:solidFill>
                  <a:srgbClr val="000000"/>
                </a:solidFill>
                <a:effectLst/>
                <a:uLnTx/>
                <a:uFillTx/>
                <a:cs typeface="Calibri" panose="020F0502020204030204" pitchFamily="34" charset="0"/>
              </a:rPr>
              <a:t>Diskussion - Återhämtning</a:t>
            </a:r>
            <a:endParaRPr lang="sv-SE" sz="2000" dirty="0"/>
          </a:p>
        </p:txBody>
      </p:sp>
      <p:sp>
        <p:nvSpPr>
          <p:cNvPr id="6" name="Platshållare för text 5">
            <a:extLst>
              <a:ext uri="{FF2B5EF4-FFF2-40B4-BE49-F238E27FC236}">
                <a16:creationId xmlns:a16="http://schemas.microsoft.com/office/drawing/2014/main" id="{82F77CDD-CA67-E708-592C-9CAD2C197B13}"/>
              </a:ext>
            </a:extLst>
          </p:cNvPr>
          <p:cNvSpPr>
            <a:spLocks noGrp="1"/>
          </p:cNvSpPr>
          <p:nvPr>
            <p:ph type="body" sz="quarter" idx="4294967295"/>
          </p:nvPr>
        </p:nvSpPr>
        <p:spPr>
          <a:xfrm>
            <a:off x="766764" y="2222046"/>
            <a:ext cx="4926466" cy="2864328"/>
          </a:xfrm>
        </p:spPr>
        <p:txBody>
          <a:bodyPr>
            <a:normAutofit/>
          </a:bodyPr>
          <a:lstStyle/>
          <a:p>
            <a:pPr fontAlgn="t">
              <a:spcBef>
                <a:spcPts val="0"/>
              </a:spcBef>
              <a:buClr>
                <a:srgbClr val="363534"/>
              </a:buClr>
              <a:defRPr/>
            </a:pPr>
            <a:r>
              <a:rPr lang="sv-SE" sz="1800" b="1" dirty="0">
                <a:solidFill>
                  <a:prstClr val="black"/>
                </a:solidFill>
                <a:ea typeface="KorolevLiU Medium" charset="0"/>
                <a:cs typeface="Rajdhani" panose="02000000000000000000" pitchFamily="2" charset="77"/>
              </a:rPr>
              <a:t>Prioriterar du </a:t>
            </a:r>
            <a:r>
              <a:rPr lang="sv-SE" sz="1800" dirty="0">
                <a:solidFill>
                  <a:prstClr val="black"/>
                </a:solidFill>
                <a:ea typeface="KorolevLiU Medium" charset="0"/>
                <a:cs typeface="Rajdhani" panose="02000000000000000000" pitchFamily="2" charset="77"/>
              </a:rPr>
              <a:t>dig själv och </a:t>
            </a:r>
            <a:r>
              <a:rPr lang="sv-SE" sz="1800" b="1" dirty="0">
                <a:solidFill>
                  <a:prstClr val="black"/>
                </a:solidFill>
                <a:ea typeface="KorolevLiU Medium" charset="0"/>
                <a:cs typeface="Rajdhani" panose="02000000000000000000" pitchFamily="2" charset="77"/>
              </a:rPr>
              <a:t>dina behov av återhämtning</a:t>
            </a:r>
            <a:r>
              <a:rPr lang="sv-SE" sz="1800" dirty="0">
                <a:solidFill>
                  <a:prstClr val="black"/>
                </a:solidFill>
                <a:ea typeface="KorolevLiU Medium" charset="0"/>
                <a:cs typeface="Rajdhani" panose="02000000000000000000" pitchFamily="2" charset="77"/>
              </a:rPr>
              <a:t> för att kunna vara hållbar i ett </a:t>
            </a:r>
            <a:r>
              <a:rPr lang="sv-SE" sz="1800" b="1" dirty="0">
                <a:solidFill>
                  <a:prstClr val="black"/>
                </a:solidFill>
                <a:ea typeface="KorolevLiU Medium" charset="0"/>
                <a:cs typeface="Rajdhani" panose="02000000000000000000" pitchFamily="2" charset="77"/>
              </a:rPr>
              <a:t>krävande arbetsliv</a:t>
            </a:r>
            <a:r>
              <a:rPr lang="sv-SE" sz="1800" dirty="0">
                <a:solidFill>
                  <a:prstClr val="black"/>
                </a:solidFill>
                <a:ea typeface="KorolevLiU Medium" charset="0"/>
                <a:cs typeface="Rajdhani" panose="02000000000000000000" pitchFamily="2" charset="77"/>
              </a:rPr>
              <a:t>? </a:t>
            </a:r>
            <a:r>
              <a:rPr lang="sv-SE" sz="1800" dirty="0">
                <a:solidFill>
                  <a:srgbClr val="000000"/>
                </a:solidFill>
              </a:rPr>
              <a:t>Utifrån din situation vad är det </a:t>
            </a:r>
            <a:r>
              <a:rPr lang="sv-SE" sz="1800" dirty="0"/>
              <a:t>enklaste du kan göra</a:t>
            </a:r>
            <a:r>
              <a:rPr lang="sv-SE" sz="1800" dirty="0">
                <a:solidFill>
                  <a:srgbClr val="000000"/>
                </a:solidFill>
              </a:rPr>
              <a:t>?</a:t>
            </a:r>
          </a:p>
          <a:p>
            <a:pPr marL="0" indent="0" fontAlgn="t">
              <a:spcBef>
                <a:spcPts val="0"/>
              </a:spcBef>
              <a:buClr>
                <a:srgbClr val="363534"/>
              </a:buClr>
              <a:buNone/>
              <a:defRPr/>
            </a:pPr>
            <a:endParaRPr lang="sv-SE" sz="1800" dirty="0">
              <a:solidFill>
                <a:srgbClr val="000000"/>
              </a:solidFill>
            </a:endParaRPr>
          </a:p>
          <a:p>
            <a:pPr fontAlgn="t">
              <a:spcBef>
                <a:spcPts val="0"/>
              </a:spcBef>
              <a:buClr>
                <a:srgbClr val="363534"/>
              </a:buClr>
              <a:defRPr/>
            </a:pPr>
            <a:r>
              <a:rPr lang="sv-SE" sz="1800" dirty="0">
                <a:solidFill>
                  <a:srgbClr val="000000"/>
                </a:solidFill>
              </a:rPr>
              <a:t>Vad kan </a:t>
            </a:r>
            <a:r>
              <a:rPr lang="sv-SE" sz="1800" b="1" dirty="0">
                <a:solidFill>
                  <a:srgbClr val="000000"/>
                </a:solidFill>
              </a:rPr>
              <a:t>arbetsgivaren</a:t>
            </a:r>
            <a:r>
              <a:rPr lang="sv-SE" sz="1800" dirty="0">
                <a:solidFill>
                  <a:srgbClr val="000000"/>
                </a:solidFill>
              </a:rPr>
              <a:t> och/eller dina kollegor göra för att underlätta din återhämtning?</a:t>
            </a:r>
            <a:endParaRPr lang="sv-SE" sz="1800" dirty="0">
              <a:solidFill>
                <a:srgbClr val="000000"/>
              </a:solidFill>
              <a:highlight>
                <a:srgbClr val="FFFF00"/>
              </a:highlight>
            </a:endParaRPr>
          </a:p>
        </p:txBody>
      </p:sp>
      <p:pic>
        <p:nvPicPr>
          <p:cNvPr id="4" name="Bildobjekt 3">
            <a:extLst>
              <a:ext uri="{FF2B5EF4-FFF2-40B4-BE49-F238E27FC236}">
                <a16:creationId xmlns:a16="http://schemas.microsoft.com/office/drawing/2014/main" id="{18E82D44-D899-F4F8-4ACF-E3D958A7090B}"/>
              </a:ext>
            </a:extLst>
          </p:cNvPr>
          <p:cNvPicPr>
            <a:picLocks noChangeAspect="1"/>
          </p:cNvPicPr>
          <p:nvPr/>
        </p:nvPicPr>
        <p:blipFill>
          <a:blip r:embed="rId3"/>
          <a:stretch>
            <a:fillRect/>
          </a:stretch>
        </p:blipFill>
        <p:spPr>
          <a:xfrm>
            <a:off x="581332" y="3053717"/>
            <a:ext cx="11029334" cy="3633506"/>
          </a:xfrm>
          <a:prstGeom prst="rect">
            <a:avLst/>
          </a:prstGeom>
        </p:spPr>
      </p:pic>
      <p:sp>
        <p:nvSpPr>
          <p:cNvPr id="9" name="Rektangel 8">
            <a:extLst>
              <a:ext uri="{FF2B5EF4-FFF2-40B4-BE49-F238E27FC236}">
                <a16:creationId xmlns:a16="http://schemas.microsoft.com/office/drawing/2014/main" id="{D15FD944-BBD5-D6C0-48DA-CBEE9FE3747A}"/>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43F30B11-177D-A58F-E80F-837FD3495CC0}"/>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11" name="Bildobjekt 10">
            <a:extLst>
              <a:ext uri="{FF2B5EF4-FFF2-40B4-BE49-F238E27FC236}">
                <a16:creationId xmlns:a16="http://schemas.microsoft.com/office/drawing/2014/main" id="{79F2C610-1B04-512C-F527-15A9E97D6D23}"/>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12" name="Bildobjekt 11">
            <a:extLst>
              <a:ext uri="{FF2B5EF4-FFF2-40B4-BE49-F238E27FC236}">
                <a16:creationId xmlns:a16="http://schemas.microsoft.com/office/drawing/2014/main" id="{ADE9D5BD-93DB-FF29-3621-316B86CC598D}"/>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3" name="Ellips 12">
            <a:extLst>
              <a:ext uri="{FF2B5EF4-FFF2-40B4-BE49-F238E27FC236}">
                <a16:creationId xmlns:a16="http://schemas.microsoft.com/office/drawing/2014/main" id="{1D2ED52F-A303-9B6E-CC6F-13DF4A8A04DD}"/>
              </a:ext>
            </a:extLst>
          </p:cNvPr>
          <p:cNvSpPr/>
          <p:nvPr/>
        </p:nvSpPr>
        <p:spPr>
          <a:xfrm>
            <a:off x="9733583" y="1414344"/>
            <a:ext cx="1832727" cy="1832727"/>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400" b="1" dirty="0">
                <a:solidFill>
                  <a:schemeClr val="bg1"/>
                </a:solidFill>
              </a:rPr>
              <a:t>Fundera först själv och skriv ner dina svar.</a:t>
            </a:r>
          </a:p>
          <a:p>
            <a:pPr algn="ctr"/>
            <a:r>
              <a:rPr lang="sv-SE" sz="1400" b="1" dirty="0">
                <a:solidFill>
                  <a:schemeClr val="bg1"/>
                </a:solidFill>
              </a:rPr>
              <a:t>Diskutera därefter med dina kollegor.</a:t>
            </a:r>
          </a:p>
        </p:txBody>
      </p:sp>
    </p:spTree>
    <p:extLst>
      <p:ext uri="{BB962C8B-B14F-4D97-AF65-F5344CB8AC3E}">
        <p14:creationId xmlns:p14="http://schemas.microsoft.com/office/powerpoint/2010/main" val="306545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7E6C19C-6F1C-B54B-B5F1-E4F398CD55B0}"/>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13" name="Bildobjekt 12">
            <a:extLst>
              <a:ext uri="{FF2B5EF4-FFF2-40B4-BE49-F238E27FC236}">
                <a16:creationId xmlns:a16="http://schemas.microsoft.com/office/drawing/2014/main" id="{8FF88F1B-3A42-DB71-CA81-CEE23015A08C}"/>
              </a:ext>
            </a:extLst>
          </p:cNvPr>
          <p:cNvPicPr>
            <a:picLocks noChangeAspect="1"/>
          </p:cNvPicPr>
          <p:nvPr/>
        </p:nvPicPr>
        <p:blipFill>
          <a:blip r:embed="rId3"/>
          <a:stretch>
            <a:fillRect/>
          </a:stretch>
        </p:blipFill>
        <p:spPr>
          <a:xfrm>
            <a:off x="9172635" y="4232114"/>
            <a:ext cx="3019365" cy="3019365"/>
          </a:xfrm>
          <a:prstGeom prst="rect">
            <a:avLst/>
          </a:prstGeom>
        </p:spPr>
      </p:pic>
      <p:sp>
        <p:nvSpPr>
          <p:cNvPr id="3" name="Rubrik 1">
            <a:extLst>
              <a:ext uri="{FF2B5EF4-FFF2-40B4-BE49-F238E27FC236}">
                <a16:creationId xmlns:a16="http://schemas.microsoft.com/office/drawing/2014/main" id="{A1DBCE64-8D0E-CB9B-F57F-48BE3C33A19F}"/>
              </a:ext>
            </a:extLst>
          </p:cNvPr>
          <p:cNvSpPr>
            <a:spLocks noGrp="1"/>
          </p:cNvSpPr>
          <p:nvPr>
            <p:ph type="ctrTitle"/>
          </p:nvPr>
        </p:nvSpPr>
        <p:spPr>
          <a:xfrm>
            <a:off x="921196" y="3078976"/>
            <a:ext cx="7969969" cy="957768"/>
          </a:xfrm>
        </p:spPr>
        <p:txBody>
          <a:bodyPr>
            <a:normAutofit/>
          </a:bodyPr>
          <a:lstStyle/>
          <a:p>
            <a:pPr algn="l"/>
            <a:r>
              <a:rPr lang="sv-SE" dirty="0">
                <a:solidFill>
                  <a:schemeClr val="bg1"/>
                </a:solidFill>
              </a:rPr>
              <a:t>Summering</a:t>
            </a:r>
          </a:p>
        </p:txBody>
      </p:sp>
    </p:spTree>
    <p:extLst>
      <p:ext uri="{BB962C8B-B14F-4D97-AF65-F5344CB8AC3E}">
        <p14:creationId xmlns:p14="http://schemas.microsoft.com/office/powerpoint/2010/main" val="39487767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7AEF1561-32AD-8861-1D25-726D4B5EBF24}"/>
              </a:ext>
            </a:extLst>
          </p:cNvPr>
          <p:cNvSpPr>
            <a:spLocks noGrp="1"/>
          </p:cNvSpPr>
          <p:nvPr>
            <p:ph type="title"/>
          </p:nvPr>
        </p:nvSpPr>
        <p:spPr>
          <a:xfrm>
            <a:off x="766763" y="665292"/>
            <a:ext cx="3914094" cy="864642"/>
          </a:xfrm>
        </p:spPr>
        <p:txBody>
          <a:bodyPr>
            <a:normAutofit fontScale="90000"/>
          </a:bodyPr>
          <a:lstStyle/>
          <a:p>
            <a:r>
              <a:rPr lang="sv-SE" sz="3200" b="1" dirty="0">
                <a:cs typeface="Arial" panose="020B0604020202020204" pitchFamily="34" charset="0"/>
              </a:rPr>
              <a:t>Rätta svar – Tipspromenaden</a:t>
            </a:r>
            <a:endParaRPr lang="sv-SE" sz="2000" b="1" dirty="0"/>
          </a:p>
        </p:txBody>
      </p:sp>
      <p:sp>
        <p:nvSpPr>
          <p:cNvPr id="2" name="Platshållare för text 5">
            <a:extLst>
              <a:ext uri="{FF2B5EF4-FFF2-40B4-BE49-F238E27FC236}">
                <a16:creationId xmlns:a16="http://schemas.microsoft.com/office/drawing/2014/main" id="{5F38756C-F3DD-18CB-3041-BFC90B974F39}"/>
              </a:ext>
            </a:extLst>
          </p:cNvPr>
          <p:cNvSpPr txBox="1">
            <a:spLocks/>
          </p:cNvSpPr>
          <p:nvPr/>
        </p:nvSpPr>
        <p:spPr>
          <a:xfrm>
            <a:off x="766763" y="1772256"/>
            <a:ext cx="10908989" cy="4297085"/>
          </a:xfrm>
          <a:prstGeom prst="rect">
            <a:avLst/>
          </a:prstGeom>
        </p:spPr>
        <p:txBody>
          <a:bodyPr vert="horz" lIns="0" tIns="0" rIns="0" bIns="0" numCol="2" rtlCol="0" anchor="t" anchorCtr="0">
            <a:noAutofit/>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a:buClrTx/>
            </a:pPr>
            <a:r>
              <a:rPr lang="sv-SE" sz="1100" b="1" dirty="0"/>
              <a:t>Fråga 1: Vad innebär ett hållbart arbetsliv?</a:t>
            </a:r>
            <a:br>
              <a:rPr lang="sv-SE" sz="1100" dirty="0"/>
            </a:br>
            <a:r>
              <a:rPr lang="sv-SE" sz="1100" dirty="0"/>
              <a:t>A) Att arbeta utan avbrott hela dagen</a:t>
            </a:r>
            <a:br>
              <a:rPr lang="sv-SE" sz="1100" dirty="0"/>
            </a:br>
            <a:r>
              <a:rPr lang="sv-SE" sz="1200" b="1" dirty="0">
                <a:solidFill>
                  <a:srgbClr val="FF0000"/>
                </a:solidFill>
              </a:rPr>
              <a:t>B) Att att man ska vilja och kunna arbeta ett helt arbetsliv</a:t>
            </a:r>
            <a:br>
              <a:rPr lang="sv-SE" sz="1100" dirty="0"/>
            </a:br>
            <a:r>
              <a:rPr lang="sv-SE" sz="1100" dirty="0"/>
              <a:t>C) Att undvika stressiga arbetsuppgifter</a:t>
            </a:r>
          </a:p>
          <a:p>
            <a:pPr>
              <a:buClrTx/>
            </a:pPr>
            <a:r>
              <a:rPr lang="sv-SE" sz="1100" b="1" dirty="0"/>
              <a:t>Fråga 2: Vad är en viktig faktor för att främja återhämtning på arbetsplatsen?</a:t>
            </a:r>
            <a:br>
              <a:rPr lang="sv-SE" sz="1100" dirty="0"/>
            </a:br>
            <a:r>
              <a:rPr lang="sv-SE" sz="1100" dirty="0"/>
              <a:t>A) Att arbeta långa pass utan pauser</a:t>
            </a:r>
            <a:br>
              <a:rPr lang="sv-SE" sz="1100" dirty="0"/>
            </a:br>
            <a:r>
              <a:rPr lang="sv-SE" sz="1100" dirty="0"/>
              <a:t>B) Att arbeta i bullriga och trånga utrymmen</a:t>
            </a:r>
            <a:br>
              <a:rPr lang="sv-SE" sz="1100" dirty="0"/>
            </a:br>
            <a:r>
              <a:rPr lang="sv-SE" sz="1200" b="1" dirty="0">
                <a:solidFill>
                  <a:srgbClr val="FF0000"/>
                </a:solidFill>
              </a:rPr>
              <a:t>C) Att aktivt ta pauser exempelvis fika och lunch</a:t>
            </a:r>
            <a:endParaRPr lang="sv-SE" sz="1100" b="1" dirty="0">
              <a:solidFill>
                <a:srgbClr val="FF0000"/>
              </a:solidFill>
            </a:endParaRPr>
          </a:p>
          <a:p>
            <a:pPr>
              <a:buClrTx/>
            </a:pPr>
            <a:r>
              <a:rPr lang="sv-SE" sz="1100" b="1" dirty="0"/>
              <a:t>Fråga 3: Vilken typ av arbetsbelastning påverkar den </a:t>
            </a:r>
            <a:r>
              <a:rPr lang="sv-SE" sz="1100" b="1" u="sng" dirty="0"/>
              <a:t>mentala</a:t>
            </a:r>
            <a:r>
              <a:rPr lang="sv-SE" sz="1100" b="1" dirty="0"/>
              <a:t> ansträngningen i arbetet mest?</a:t>
            </a:r>
            <a:br>
              <a:rPr lang="sv-SE" sz="1100" dirty="0"/>
            </a:br>
            <a:r>
              <a:rPr lang="sv-SE" sz="1200" b="1" dirty="0">
                <a:solidFill>
                  <a:srgbClr val="FF0000"/>
                </a:solidFill>
              </a:rPr>
              <a:t>A) Kvalitativ arbetsbelastning (svåra arbetsuppgifter)</a:t>
            </a:r>
            <a:br>
              <a:rPr lang="sv-SE" sz="1200" b="1" dirty="0">
                <a:solidFill>
                  <a:srgbClr val="FF0000"/>
                </a:solidFill>
              </a:rPr>
            </a:br>
            <a:r>
              <a:rPr lang="sv-SE" sz="1100" dirty="0"/>
              <a:t>B) Kvantitativ arbetsbelastning (många arbetsuppgifter)</a:t>
            </a:r>
            <a:br>
              <a:rPr lang="sv-SE" sz="1100" dirty="0"/>
            </a:br>
            <a:r>
              <a:rPr lang="sv-SE" sz="1100" dirty="0"/>
              <a:t>C) Emotionell arbetsbelastning (känslomässiga arbetsuppgifter)</a:t>
            </a:r>
          </a:p>
          <a:p>
            <a:pPr>
              <a:buClrTx/>
            </a:pPr>
            <a:r>
              <a:rPr lang="sv-SE" sz="1100" b="1" dirty="0"/>
              <a:t>Fråga 4: Vad är en vanlig konsekvens av långvarig hög arbetsbelastning?</a:t>
            </a:r>
            <a:br>
              <a:rPr lang="sv-SE" sz="1100" dirty="0"/>
            </a:br>
            <a:r>
              <a:rPr lang="sv-SE" sz="1100" dirty="0"/>
              <a:t>A) Förbättrad arbetsförmåga</a:t>
            </a:r>
            <a:br>
              <a:rPr lang="sv-SE" sz="1100" dirty="0"/>
            </a:br>
            <a:r>
              <a:rPr lang="sv-SE" sz="1200" b="1" dirty="0">
                <a:solidFill>
                  <a:srgbClr val="FF0000"/>
                </a:solidFill>
              </a:rPr>
              <a:t>B) Ökad risk för sjukfrånvaro</a:t>
            </a:r>
            <a:br>
              <a:rPr lang="sv-SE" sz="1200" b="1" dirty="0">
                <a:solidFill>
                  <a:srgbClr val="FF0000"/>
                </a:solidFill>
              </a:rPr>
            </a:br>
            <a:r>
              <a:rPr lang="sv-SE" sz="1100" dirty="0"/>
              <a:t>C) Minskad behov av återhämtning</a:t>
            </a:r>
          </a:p>
          <a:p>
            <a:r>
              <a:rPr lang="sv-SE" sz="1100" b="1" dirty="0"/>
              <a:t>Fråga 5: Vad innebär ”psykologisk distans”?</a:t>
            </a:r>
            <a:br>
              <a:rPr lang="sv-SE" sz="1100" dirty="0"/>
            </a:br>
            <a:r>
              <a:rPr lang="sv-SE" sz="1200" b="1" dirty="0">
                <a:solidFill>
                  <a:srgbClr val="FF0000"/>
                </a:solidFill>
              </a:rPr>
              <a:t>A) A</a:t>
            </a:r>
            <a:r>
              <a:rPr lang="sv-SE" sz="1200" b="1" dirty="0">
                <a:solidFill>
                  <a:srgbClr val="FF0000"/>
                </a:solidFill>
                <a:cs typeface="Rajdhani" panose="02000000000000000000" pitchFamily="2" charset="77"/>
              </a:rPr>
              <a:t>tt frikoppla sig mentalt från tankar och saker som kan </a:t>
            </a:r>
            <a:br>
              <a:rPr lang="sv-SE" sz="1200" b="1" dirty="0">
                <a:solidFill>
                  <a:srgbClr val="FF0000"/>
                </a:solidFill>
                <a:cs typeface="Rajdhani" panose="02000000000000000000" pitchFamily="2" charset="77"/>
              </a:rPr>
            </a:br>
            <a:r>
              <a:rPr lang="sv-SE" sz="1200" b="1" dirty="0">
                <a:solidFill>
                  <a:srgbClr val="FF0000"/>
                </a:solidFill>
                <a:cs typeface="Rajdhani" panose="02000000000000000000" pitchFamily="2" charset="77"/>
              </a:rPr>
              <a:t>stressa under ledig tid.</a:t>
            </a:r>
            <a:br>
              <a:rPr lang="sv-SE" sz="1200" dirty="0">
                <a:solidFill>
                  <a:srgbClr val="FF0000"/>
                </a:solidFill>
              </a:rPr>
            </a:br>
            <a:r>
              <a:rPr lang="sv-SE" sz="1100" dirty="0"/>
              <a:t>B) Att klargöra regler för vila och pauser på arbetsplatsen</a:t>
            </a:r>
            <a:br>
              <a:rPr lang="sv-SE" sz="1100" dirty="0"/>
            </a:br>
            <a:r>
              <a:rPr lang="sv-SE" sz="1100" dirty="0"/>
              <a:t>C) Att öka arbetsprestationen på bekostnad av vila</a:t>
            </a:r>
          </a:p>
          <a:p>
            <a:pPr>
              <a:buClrTx/>
            </a:pPr>
            <a:r>
              <a:rPr lang="sv-SE" sz="1100" b="1" dirty="0"/>
              <a:t>Fråga 6: Ungefär hur stor del av befolkningen kan antas ha stora problem med sömnen?</a:t>
            </a:r>
            <a:br>
              <a:rPr lang="sv-SE" sz="1100" dirty="0"/>
            </a:br>
            <a:r>
              <a:rPr lang="sv-SE" sz="1100" dirty="0"/>
              <a:t>A) Ungefär 45% av befolkningen beskriver att de har problem med sin sömn (oftast milda problem)</a:t>
            </a:r>
            <a:br>
              <a:rPr lang="sv-SE" sz="1100" dirty="0"/>
            </a:br>
            <a:r>
              <a:rPr lang="sv-SE" sz="1200" b="1" dirty="0">
                <a:solidFill>
                  <a:srgbClr val="FF0000"/>
                </a:solidFill>
              </a:rPr>
              <a:t>B) Ungefär 5% av befolkningen har så stora problem att det räknas som </a:t>
            </a:r>
            <a:r>
              <a:rPr lang="sv-SE" sz="1200" b="1" dirty="0" err="1">
                <a:solidFill>
                  <a:srgbClr val="FF0000"/>
                </a:solidFill>
              </a:rPr>
              <a:t>Insomni</a:t>
            </a:r>
            <a:br>
              <a:rPr lang="sv-SE" sz="1200" dirty="0">
                <a:solidFill>
                  <a:srgbClr val="FF0000"/>
                </a:solidFill>
              </a:rPr>
            </a:br>
            <a:r>
              <a:rPr lang="sv-SE" sz="1100" dirty="0"/>
              <a:t>C) Ungefär 10% av befolkningen beskriver att de har problem med sin sömn (oftast milda problem)</a:t>
            </a:r>
          </a:p>
          <a:p>
            <a:pPr>
              <a:buClrTx/>
            </a:pPr>
            <a:r>
              <a:rPr lang="sv-SE" sz="1100" b="1" dirty="0"/>
              <a:t>Fråga 7: Vad bör medarbetare göra om arbetsbelastningen är för hög?</a:t>
            </a:r>
            <a:br>
              <a:rPr lang="sv-SE" sz="1100" dirty="0"/>
            </a:br>
            <a:r>
              <a:rPr lang="sv-SE" sz="1100" dirty="0"/>
              <a:t>A) Ignorera problemet och fortsätta arbeta</a:t>
            </a:r>
            <a:br>
              <a:rPr lang="sv-SE" sz="1100" dirty="0"/>
            </a:br>
            <a:r>
              <a:rPr lang="sv-SE" sz="1200" b="1" dirty="0">
                <a:solidFill>
                  <a:srgbClr val="FF0000"/>
                </a:solidFill>
              </a:rPr>
              <a:t>B) Be om hjälp att prioritera arbetsuppgifter</a:t>
            </a:r>
            <a:br>
              <a:rPr lang="sv-SE" sz="1100" dirty="0"/>
            </a:br>
            <a:r>
              <a:rPr lang="sv-SE" sz="1100" dirty="0"/>
              <a:t>C) Ta på sig fler arbetsuppgifter</a:t>
            </a:r>
          </a:p>
          <a:p>
            <a:pPr>
              <a:buClrTx/>
            </a:pPr>
            <a:r>
              <a:rPr lang="sv-SE" sz="1100" b="1" dirty="0"/>
              <a:t>Fråga 8: Vilken typ av stöd är viktig för att minska arbetsrelaterad stress?</a:t>
            </a:r>
            <a:br>
              <a:rPr lang="sv-SE" sz="1100" dirty="0"/>
            </a:br>
            <a:r>
              <a:rPr lang="sv-SE" sz="1200" b="1" dirty="0">
                <a:solidFill>
                  <a:srgbClr val="FF0000"/>
                </a:solidFill>
              </a:rPr>
              <a:t>A) Socialt stöd från chef och kollegor</a:t>
            </a:r>
            <a:br>
              <a:rPr lang="sv-SE" sz="1200" dirty="0">
                <a:solidFill>
                  <a:srgbClr val="FF0000"/>
                </a:solidFill>
              </a:rPr>
            </a:br>
            <a:r>
              <a:rPr lang="sv-SE" sz="1100" dirty="0"/>
              <a:t>B) Ekonomiskt stöd för vidareutbildning</a:t>
            </a:r>
            <a:br>
              <a:rPr lang="sv-SE" sz="1100" dirty="0"/>
            </a:br>
            <a:r>
              <a:rPr lang="sv-SE" sz="1100" dirty="0"/>
              <a:t>C) Teknisk support på arbetsplatsen</a:t>
            </a:r>
          </a:p>
          <a:p>
            <a:pPr>
              <a:buClrTx/>
            </a:pPr>
            <a:r>
              <a:rPr lang="sv-SE" sz="1100" b="1" dirty="0"/>
              <a:t>Fråga 9: Vilka effekter kan en god syreupptagningsförmåga ha på förmågan att klara sitt jobb?</a:t>
            </a:r>
            <a:br>
              <a:rPr lang="sv-SE" sz="1100" dirty="0"/>
            </a:br>
            <a:r>
              <a:rPr lang="sv-SE" sz="1200" b="1" dirty="0">
                <a:solidFill>
                  <a:srgbClr val="FF0000"/>
                </a:solidFill>
              </a:rPr>
              <a:t>A) Bättre impulskontroll och mindre trött vid arbetsdagens slut</a:t>
            </a:r>
            <a:br>
              <a:rPr lang="sv-SE" sz="1100" dirty="0"/>
            </a:br>
            <a:r>
              <a:rPr lang="sv-SE" sz="1100" dirty="0"/>
              <a:t>B) Ökad rastlöshet</a:t>
            </a:r>
            <a:br>
              <a:rPr lang="sv-SE" sz="1100" dirty="0"/>
            </a:br>
            <a:r>
              <a:rPr lang="sv-SE" sz="1100" dirty="0"/>
              <a:t>C) Inga effekter</a:t>
            </a:r>
          </a:p>
        </p:txBody>
      </p:sp>
      <p:sp>
        <p:nvSpPr>
          <p:cNvPr id="3" name="Rektangel 2">
            <a:extLst>
              <a:ext uri="{FF2B5EF4-FFF2-40B4-BE49-F238E27FC236}">
                <a16:creationId xmlns:a16="http://schemas.microsoft.com/office/drawing/2014/main" id="{3E9FBE11-41AE-0A75-6CDF-F8618B436C9D}"/>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AB1D97A6-19CA-B902-8DFE-65A9CEB36627}"/>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3560A53E-3F41-0C05-4B71-9E4C78655684}"/>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FB83FE5C-A43E-7D69-BA60-70DB8E67C1AA}"/>
              </a:ext>
            </a:extLst>
          </p:cNvPr>
          <p:cNvPicPr>
            <a:picLocks noChangeAspect="1"/>
          </p:cNvPicPr>
          <p:nvPr/>
        </p:nvPicPr>
        <p:blipFill>
          <a:blip r:embed="rId4"/>
          <a:stretch>
            <a:fillRect/>
          </a:stretch>
        </p:blipFill>
        <p:spPr>
          <a:xfrm>
            <a:off x="5104478" y="6355122"/>
            <a:ext cx="1983043" cy="243114"/>
          </a:xfrm>
          <a:prstGeom prst="rect">
            <a:avLst/>
          </a:prstGeom>
        </p:spPr>
      </p:pic>
    </p:spTree>
    <p:extLst>
      <p:ext uri="{BB962C8B-B14F-4D97-AF65-F5344CB8AC3E}">
        <p14:creationId xmlns:p14="http://schemas.microsoft.com/office/powerpoint/2010/main" val="116731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7">
            <a:extLst>
              <a:ext uri="{FF2B5EF4-FFF2-40B4-BE49-F238E27FC236}">
                <a16:creationId xmlns:a16="http://schemas.microsoft.com/office/drawing/2014/main" id="{208F92DE-7326-B992-F833-B60C1CD2D6DA}"/>
              </a:ext>
            </a:extLst>
          </p:cNvPr>
          <p:cNvSpPr txBox="1">
            <a:spLocks/>
          </p:cNvSpPr>
          <p:nvPr/>
        </p:nvSpPr>
        <p:spPr>
          <a:xfrm>
            <a:off x="782443" y="824474"/>
            <a:ext cx="3190843" cy="1264211"/>
          </a:xfrm>
          <a:prstGeom prst="rect">
            <a:avLst/>
          </a:prstGeom>
        </p:spPr>
        <p:txBody>
          <a:bodyPr anchor="t">
            <a:normAutofit/>
          </a:bodyPr>
          <a:lstStyle>
            <a:lvl1pPr algn="l" defTabSz="914400" rtl="0" eaLnBrk="1" latinLnBrk="0" hangingPunct="1">
              <a:lnSpc>
                <a:spcPct val="90000"/>
              </a:lnSpc>
              <a:spcBef>
                <a:spcPct val="0"/>
              </a:spcBef>
              <a:buNone/>
              <a:defRPr sz="4800" b="1" i="0" kern="1200">
                <a:solidFill>
                  <a:schemeClr val="tx1"/>
                </a:solidFill>
                <a:latin typeface="GT Walsheim Regular" pitchFamily="2" charset="77"/>
                <a:ea typeface="+mj-ea"/>
                <a:cs typeface="GT Walsheim Regular" pitchFamily="2" charset="77"/>
              </a:defRPr>
            </a:lvl1pPr>
          </a:lstStyle>
          <a:p>
            <a:pPr marR="0" lvl="0" defTabSz="1219170" fontAlgn="auto">
              <a:lnSpc>
                <a:spcPct val="110000"/>
              </a:lnSpc>
              <a:spcAft>
                <a:spcPts val="0"/>
              </a:spcAft>
              <a:buClrTx/>
              <a:buSzTx/>
              <a:tabLst/>
              <a:defRPr/>
            </a:pPr>
            <a:r>
              <a:rPr lang="sv-SE" sz="3200" dirty="0">
                <a:latin typeface="+mj-lt"/>
                <a:cs typeface="Arial" panose="020B0604020202020204" pitchFamily="34" charset="0"/>
              </a:rPr>
              <a:t>Summering – vad tar du med dig?</a:t>
            </a:r>
          </a:p>
        </p:txBody>
      </p:sp>
      <p:sp>
        <p:nvSpPr>
          <p:cNvPr id="3" name="Platshållare för innehåll 8">
            <a:extLst>
              <a:ext uri="{FF2B5EF4-FFF2-40B4-BE49-F238E27FC236}">
                <a16:creationId xmlns:a16="http://schemas.microsoft.com/office/drawing/2014/main" id="{F3D2D0EE-CEE8-CA18-6EBC-ED3E236A1EE8}"/>
              </a:ext>
            </a:extLst>
          </p:cNvPr>
          <p:cNvSpPr txBox="1">
            <a:spLocks/>
          </p:cNvSpPr>
          <p:nvPr/>
        </p:nvSpPr>
        <p:spPr>
          <a:xfrm>
            <a:off x="782443" y="2405743"/>
            <a:ext cx="6104131" cy="38030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sv-SE" sz="2000" dirty="0">
                <a:cs typeface="Arial" panose="020B0604020202020204" pitchFamily="34" charset="0"/>
              </a:rPr>
              <a:t>Vad du har lärt dig och tar med dig?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v-SE" sz="1000" b="0" i="0" u="none" strike="noStrike" kern="1200" cap="none" spc="0" normalizeH="0" baseline="0" noProof="0" dirty="0">
              <a:ln>
                <a:noFill/>
              </a:ln>
              <a:solidFill>
                <a:prstClr val="black"/>
              </a:solidFill>
              <a:effectLst/>
              <a:uLnTx/>
              <a:uFillTx/>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Hur kan du använda kunskapen för att förbättra något i din vardag?</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sv-SE" sz="1000" b="0" i="0" u="none" strike="noStrike" kern="1200" cap="none" spc="0" normalizeH="0" baseline="0" noProof="0" dirty="0">
              <a:ln>
                <a:noFill/>
              </a:ln>
              <a:solidFill>
                <a:prstClr val="black"/>
              </a:solidFill>
              <a:effectLst/>
              <a:uLnTx/>
              <a:uFillTx/>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Utifrån det du har lärt dig, vad skall du:</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Sluta med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Fortsätta med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Börja med</a:t>
            </a:r>
            <a:endParaRPr kumimoji="0" lang="sv-SE" b="0" i="0" u="none" strike="noStrike" kern="1200" cap="none" spc="0" normalizeH="0" baseline="0" noProof="0" dirty="0">
              <a:ln>
                <a:noFill/>
              </a:ln>
              <a:solidFill>
                <a:prstClr val="black"/>
              </a:solidFill>
              <a:effectLst/>
              <a:uLnTx/>
              <a:uFillTx/>
              <a:ea typeface="+mn-ea"/>
              <a:cs typeface="+mn-cs"/>
            </a:endParaRPr>
          </a:p>
        </p:txBody>
      </p:sp>
      <p:sp>
        <p:nvSpPr>
          <p:cNvPr id="5" name="Rektangel 4">
            <a:extLst>
              <a:ext uri="{FF2B5EF4-FFF2-40B4-BE49-F238E27FC236}">
                <a16:creationId xmlns:a16="http://schemas.microsoft.com/office/drawing/2014/main" id="{C5A545C2-24AE-3C59-3625-92ED784F747B}"/>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5">
            <a:extLst>
              <a:ext uri="{FF2B5EF4-FFF2-40B4-BE49-F238E27FC236}">
                <a16:creationId xmlns:a16="http://schemas.microsoft.com/office/drawing/2014/main" id="{009E58D2-CAA3-B721-599C-29D5974D21A4}"/>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7" name="Bildobjekt 6">
            <a:extLst>
              <a:ext uri="{FF2B5EF4-FFF2-40B4-BE49-F238E27FC236}">
                <a16:creationId xmlns:a16="http://schemas.microsoft.com/office/drawing/2014/main" id="{B01590C0-9683-D528-E357-EC13B58457F9}"/>
              </a:ext>
            </a:extLst>
          </p:cNvPr>
          <p:cNvPicPr>
            <a:picLocks noChangeAspect="1"/>
          </p:cNvPicPr>
          <p:nvPr/>
        </p:nvPicPr>
        <p:blipFill>
          <a:blip r:embed="rId3"/>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2B81CA7B-979E-81D6-C507-4E80A887AE97}"/>
              </a:ext>
            </a:extLst>
          </p:cNvPr>
          <p:cNvPicPr>
            <a:picLocks noChangeAspect="1"/>
          </p:cNvPicPr>
          <p:nvPr/>
        </p:nvPicPr>
        <p:blipFill>
          <a:blip r:embed="rId4"/>
          <a:stretch>
            <a:fillRect/>
          </a:stretch>
        </p:blipFill>
        <p:spPr>
          <a:xfrm>
            <a:off x="5104478" y="6355122"/>
            <a:ext cx="1983043" cy="243114"/>
          </a:xfrm>
          <a:prstGeom prst="rect">
            <a:avLst/>
          </a:prstGeom>
        </p:spPr>
      </p:pic>
      <p:pic>
        <p:nvPicPr>
          <p:cNvPr id="9" name="Bildobjekt 8">
            <a:extLst>
              <a:ext uri="{FF2B5EF4-FFF2-40B4-BE49-F238E27FC236}">
                <a16:creationId xmlns:a16="http://schemas.microsoft.com/office/drawing/2014/main" id="{B8E51837-4A27-3395-B788-A5F837B56506}"/>
              </a:ext>
            </a:extLst>
          </p:cNvPr>
          <p:cNvPicPr>
            <a:picLocks noChangeAspect="1"/>
          </p:cNvPicPr>
          <p:nvPr/>
        </p:nvPicPr>
        <p:blipFill>
          <a:blip r:embed="rId5"/>
          <a:stretch>
            <a:fillRect/>
          </a:stretch>
        </p:blipFill>
        <p:spPr>
          <a:xfrm>
            <a:off x="6674730" y="1626819"/>
            <a:ext cx="5308654" cy="4468539"/>
          </a:xfrm>
          <a:prstGeom prst="rect">
            <a:avLst/>
          </a:prstGeom>
        </p:spPr>
      </p:pic>
      <p:sp>
        <p:nvSpPr>
          <p:cNvPr id="10" name="Ellips 9">
            <a:extLst>
              <a:ext uri="{FF2B5EF4-FFF2-40B4-BE49-F238E27FC236}">
                <a16:creationId xmlns:a16="http://schemas.microsoft.com/office/drawing/2014/main" id="{DEB69620-51C6-8686-1E19-36267CDB0185}"/>
              </a:ext>
            </a:extLst>
          </p:cNvPr>
          <p:cNvSpPr/>
          <p:nvPr/>
        </p:nvSpPr>
        <p:spPr>
          <a:xfrm>
            <a:off x="9896868" y="4565269"/>
            <a:ext cx="1832727" cy="1832727"/>
          </a:xfrm>
          <a:prstGeom prst="ellipse">
            <a:avLst/>
          </a:prstGeom>
          <a:solidFill>
            <a:srgbClr val="DF51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sv-SE" sz="1400" b="1" dirty="0">
                <a:solidFill>
                  <a:schemeClr val="bg1"/>
                </a:solidFill>
              </a:rPr>
              <a:t>Fundera först själv.</a:t>
            </a:r>
          </a:p>
          <a:p>
            <a:pPr algn="ctr"/>
            <a:r>
              <a:rPr lang="sv-SE" sz="1400" b="1" dirty="0">
                <a:solidFill>
                  <a:schemeClr val="bg1"/>
                </a:solidFill>
              </a:rPr>
              <a:t>Diskutera därefter med dina kollegor.</a:t>
            </a:r>
          </a:p>
        </p:txBody>
      </p:sp>
    </p:spTree>
    <p:extLst>
      <p:ext uri="{BB962C8B-B14F-4D97-AF65-F5344CB8AC3E}">
        <p14:creationId xmlns:p14="http://schemas.microsoft.com/office/powerpoint/2010/main" val="32023550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EA7B7518-A2BA-8FBC-F3F8-E3C9C9773E03}"/>
              </a:ext>
            </a:extLst>
          </p:cNvPr>
          <p:cNvPicPr>
            <a:picLocks noChangeAspect="1"/>
          </p:cNvPicPr>
          <p:nvPr/>
        </p:nvPicPr>
        <p:blipFill>
          <a:blip r:embed="rId2"/>
          <a:stretch>
            <a:fillRect/>
          </a:stretch>
        </p:blipFill>
        <p:spPr>
          <a:xfrm>
            <a:off x="-108858" y="-704119"/>
            <a:ext cx="12409715" cy="8266237"/>
          </a:xfrm>
          <a:prstGeom prst="rect">
            <a:avLst/>
          </a:prstGeom>
        </p:spPr>
      </p:pic>
      <p:pic>
        <p:nvPicPr>
          <p:cNvPr id="5" name="Bildobjekt 4">
            <a:extLst>
              <a:ext uri="{FF2B5EF4-FFF2-40B4-BE49-F238E27FC236}">
                <a16:creationId xmlns:a16="http://schemas.microsoft.com/office/drawing/2014/main" id="{8A88D782-518E-3CB2-FEFF-4CBFAFB5E470}"/>
              </a:ext>
            </a:extLst>
          </p:cNvPr>
          <p:cNvPicPr>
            <a:picLocks noChangeAspect="1"/>
          </p:cNvPicPr>
          <p:nvPr/>
        </p:nvPicPr>
        <p:blipFill>
          <a:blip r:embed="rId3"/>
          <a:srcRect b="22168"/>
          <a:stretch/>
        </p:blipFill>
        <p:spPr>
          <a:xfrm>
            <a:off x="4019052" y="1371600"/>
            <a:ext cx="4153896" cy="3233058"/>
          </a:xfrm>
          <a:prstGeom prst="rect">
            <a:avLst/>
          </a:prstGeom>
        </p:spPr>
      </p:pic>
      <p:sp>
        <p:nvSpPr>
          <p:cNvPr id="8" name="textruta 7">
            <a:extLst>
              <a:ext uri="{FF2B5EF4-FFF2-40B4-BE49-F238E27FC236}">
                <a16:creationId xmlns:a16="http://schemas.microsoft.com/office/drawing/2014/main" id="{CB5C19AF-5212-A7C1-D0C7-796AE8A084A8}"/>
              </a:ext>
            </a:extLst>
          </p:cNvPr>
          <p:cNvSpPr txBox="1"/>
          <p:nvPr/>
        </p:nvSpPr>
        <p:spPr>
          <a:xfrm>
            <a:off x="3673928" y="4691743"/>
            <a:ext cx="4844143" cy="523220"/>
          </a:xfrm>
          <a:prstGeom prst="rect">
            <a:avLst/>
          </a:prstGeom>
          <a:noFill/>
        </p:spPr>
        <p:txBody>
          <a:bodyPr wrap="square" rtlCol="0">
            <a:spAutoFit/>
          </a:bodyPr>
          <a:lstStyle/>
          <a:p>
            <a:pPr algn="ctr"/>
            <a:r>
              <a:rPr lang="sv-SE" sz="2800" dirty="0" err="1">
                <a:solidFill>
                  <a:schemeClr val="bg1"/>
                </a:solidFill>
                <a:latin typeface="Arial" panose="020B0604020202020204" pitchFamily="34" charset="0"/>
                <a:cs typeface="Arial" panose="020B0604020202020204" pitchFamily="34" charset="0"/>
              </a:rPr>
              <a:t>centralfonden.se</a:t>
            </a:r>
            <a:endParaRPr lang="sv-SE"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3909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ubrik 4">
            <a:extLst>
              <a:ext uri="{FF2B5EF4-FFF2-40B4-BE49-F238E27FC236}">
                <a16:creationId xmlns:a16="http://schemas.microsoft.com/office/drawing/2014/main" id="{4C5EBC13-B906-8976-C855-A528DF03234C}"/>
              </a:ext>
            </a:extLst>
          </p:cNvPr>
          <p:cNvSpPr>
            <a:spLocks noGrp="1"/>
          </p:cNvSpPr>
          <p:nvPr>
            <p:ph type="title"/>
          </p:nvPr>
        </p:nvSpPr>
        <p:spPr>
          <a:xfrm>
            <a:off x="766762" y="1036867"/>
            <a:ext cx="10658474" cy="864642"/>
          </a:xfrm>
        </p:spPr>
        <p:txBody>
          <a:bodyPr>
            <a:normAutofit/>
          </a:bodyPr>
          <a:lstStyle/>
          <a:p>
            <a:r>
              <a:rPr lang="sv-SE" sz="3200" b="1" dirty="0">
                <a:cs typeface="Arial" panose="020B0604020202020204" pitchFamily="34" charset="0"/>
              </a:rPr>
              <a:t>Hållbart arbetsliv</a:t>
            </a:r>
            <a:endParaRPr lang="sv-SE" sz="3200" b="1" dirty="0">
              <a:highlight>
                <a:srgbClr val="FFFF00"/>
              </a:highlight>
              <a:cs typeface="Arial" panose="020B0604020202020204" pitchFamily="34" charset="0"/>
            </a:endParaRPr>
          </a:p>
        </p:txBody>
      </p:sp>
      <p:sp>
        <p:nvSpPr>
          <p:cNvPr id="15" name="Platshållare för text 5">
            <a:extLst>
              <a:ext uri="{FF2B5EF4-FFF2-40B4-BE49-F238E27FC236}">
                <a16:creationId xmlns:a16="http://schemas.microsoft.com/office/drawing/2014/main" id="{0DBB1C07-FFA3-784D-BECB-2E4999A1E5B3}"/>
              </a:ext>
            </a:extLst>
          </p:cNvPr>
          <p:cNvSpPr txBox="1">
            <a:spLocks/>
          </p:cNvSpPr>
          <p:nvPr/>
        </p:nvSpPr>
        <p:spPr>
          <a:xfrm>
            <a:off x="838200" y="2137033"/>
            <a:ext cx="5257799" cy="35113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Ett hållbart arbetsliv innebär att man ska </a:t>
            </a:r>
            <a:r>
              <a:rPr kumimoji="0" lang="sv-SE" sz="2000" b="1" i="0" u="none" strike="noStrike" kern="1200" cap="none" spc="0" normalizeH="0" baseline="0" noProof="0" dirty="0">
                <a:ln>
                  <a:noFill/>
                </a:ln>
                <a:solidFill>
                  <a:prstClr val="black"/>
                </a:solidFill>
                <a:effectLst/>
                <a:uLnTx/>
                <a:uFillTx/>
                <a:ea typeface="+mn-ea"/>
                <a:cs typeface="+mn-cs"/>
              </a:rPr>
              <a:t>vilja </a:t>
            </a:r>
            <a:r>
              <a:rPr kumimoji="0" lang="sv-SE" sz="2000" b="0" i="0" u="none" strike="noStrike" kern="1200" cap="none" spc="0" normalizeH="0" baseline="0" noProof="0" dirty="0">
                <a:ln>
                  <a:noFill/>
                </a:ln>
                <a:solidFill>
                  <a:prstClr val="black"/>
                </a:solidFill>
                <a:effectLst/>
                <a:uLnTx/>
                <a:uFillTx/>
                <a:ea typeface="+mn-ea"/>
                <a:cs typeface="+mn-cs"/>
              </a:rPr>
              <a:t>och</a:t>
            </a:r>
            <a:r>
              <a:rPr kumimoji="0" lang="sv-SE" sz="2000" b="1" i="0" u="none" strike="noStrike" kern="1200" cap="none" spc="0" normalizeH="0" baseline="0" noProof="0" dirty="0">
                <a:ln>
                  <a:noFill/>
                </a:ln>
                <a:solidFill>
                  <a:prstClr val="black"/>
                </a:solidFill>
                <a:effectLst/>
                <a:uLnTx/>
                <a:uFillTx/>
                <a:ea typeface="+mn-ea"/>
                <a:cs typeface="+mn-cs"/>
              </a:rPr>
              <a:t> kunna </a:t>
            </a:r>
            <a:r>
              <a:rPr kumimoji="0" lang="sv-SE" sz="2000" b="0" i="0" u="none" strike="noStrike" kern="1200" cap="none" spc="0" normalizeH="0" baseline="0" noProof="0" dirty="0">
                <a:ln>
                  <a:noFill/>
                </a:ln>
                <a:solidFill>
                  <a:prstClr val="black"/>
                </a:solidFill>
                <a:effectLst/>
                <a:uLnTx/>
                <a:uFillTx/>
                <a:ea typeface="+mn-ea"/>
                <a:cs typeface="+mn-cs"/>
              </a:rPr>
              <a:t>arbeta ett helt arbetsliv.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v-SE" sz="1000" b="0" i="0" u="none" strike="noStrike" kern="1200" cap="none" spc="0" normalizeH="0" baseline="0" noProof="0" dirty="0">
              <a:ln>
                <a:noFill/>
              </a:ln>
              <a:solidFill>
                <a:prstClr val="black"/>
              </a:solidFill>
              <a:effectLst/>
              <a:uLnTx/>
              <a:uFillTx/>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En aspekt är förmågan att upprätthålla en hälsosam balans mellan </a:t>
            </a:r>
            <a:r>
              <a:rPr kumimoji="0" lang="sv-SE" sz="2000" b="1" i="0" u="none" strike="noStrike" kern="1200" cap="none" spc="0" normalizeH="0" baseline="0" noProof="0" dirty="0">
                <a:ln>
                  <a:noFill/>
                </a:ln>
                <a:solidFill>
                  <a:prstClr val="black"/>
                </a:solidFill>
                <a:effectLst/>
                <a:uLnTx/>
                <a:uFillTx/>
                <a:ea typeface="+mn-ea"/>
                <a:cs typeface="+mn-cs"/>
              </a:rPr>
              <a:t>arbetsbelastning </a:t>
            </a:r>
            <a:r>
              <a:rPr kumimoji="0" lang="sv-SE" sz="2000" b="0" i="0" u="none" strike="noStrike" kern="1200" cap="none" spc="0" normalizeH="0" baseline="0" noProof="0" dirty="0">
                <a:ln>
                  <a:noFill/>
                </a:ln>
                <a:solidFill>
                  <a:prstClr val="black"/>
                </a:solidFill>
                <a:effectLst/>
                <a:uLnTx/>
                <a:uFillTx/>
                <a:ea typeface="+mn-ea"/>
                <a:cs typeface="+mn-cs"/>
              </a:rPr>
              <a:t>och</a:t>
            </a:r>
            <a:r>
              <a:rPr kumimoji="0" lang="sv-SE" sz="2000" b="1" i="0" u="none" strike="noStrike" kern="1200" cap="none" spc="0" normalizeH="0" baseline="0" noProof="0" dirty="0">
                <a:ln>
                  <a:noFill/>
                </a:ln>
                <a:solidFill>
                  <a:prstClr val="black"/>
                </a:solidFill>
                <a:effectLst/>
                <a:uLnTx/>
                <a:uFillTx/>
                <a:ea typeface="+mn-ea"/>
                <a:cs typeface="+mn-cs"/>
              </a:rPr>
              <a:t> återhämtning</a:t>
            </a:r>
            <a:r>
              <a:rPr kumimoji="0" lang="sv-SE" sz="2000" b="0" i="0" u="none" strike="noStrike" kern="1200" cap="none" spc="0" normalizeH="0" baseline="0" noProof="0" dirty="0">
                <a:ln>
                  <a:noFill/>
                </a:ln>
                <a:solidFill>
                  <a:prstClr val="black"/>
                </a:solidFill>
                <a:effectLst/>
                <a:uLnTx/>
                <a:uFillTx/>
                <a:ea typeface="+mn-ea"/>
                <a:cs typeface="+mn-cs"/>
              </a:rPr>
              <a:t> samt </a:t>
            </a:r>
            <a:r>
              <a:rPr kumimoji="0" lang="sv-SE" sz="2000" b="1" i="0" u="none" strike="noStrike" kern="1200" cap="none" spc="0" normalizeH="0" baseline="0" noProof="0" dirty="0">
                <a:ln>
                  <a:noFill/>
                </a:ln>
                <a:solidFill>
                  <a:prstClr val="black"/>
                </a:solidFill>
                <a:effectLst/>
                <a:uLnTx/>
                <a:uFillTx/>
                <a:ea typeface="+mn-ea"/>
                <a:cs typeface="+mn-cs"/>
              </a:rPr>
              <a:t>tillgänglighet</a:t>
            </a:r>
            <a:r>
              <a:rPr kumimoji="0" lang="sv-SE" sz="2000" b="0" i="0" u="none" strike="noStrike" kern="1200" cap="none" spc="0" normalizeH="0" baseline="0" noProof="0" dirty="0">
                <a:ln>
                  <a:noFill/>
                </a:ln>
                <a:solidFill>
                  <a:prstClr val="black"/>
                </a:solidFill>
                <a:effectLst/>
                <a:uLnTx/>
                <a:uFillTx/>
                <a:ea typeface="+mn-ea"/>
                <a:cs typeface="+mn-cs"/>
              </a:rPr>
              <a:t> på och utanför arbetet.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v-SE" sz="1000" b="0" i="0" u="none" strike="noStrike" kern="1200" cap="none" spc="0" normalizeH="0" baseline="0" noProof="0" dirty="0">
              <a:ln>
                <a:noFill/>
              </a:ln>
              <a:solidFill>
                <a:prstClr val="black"/>
              </a:solidFill>
              <a:effectLst/>
              <a:uLnTx/>
              <a:uFillTx/>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sv-SE" sz="2000" b="0" i="0" u="none" strike="noStrike" kern="1200" cap="none" spc="0" normalizeH="0" baseline="0" noProof="0" dirty="0">
                <a:ln>
                  <a:noFill/>
                </a:ln>
                <a:solidFill>
                  <a:prstClr val="black"/>
                </a:solidFill>
                <a:effectLst/>
                <a:uLnTx/>
                <a:uFillTx/>
                <a:ea typeface="+mn-ea"/>
                <a:cs typeface="+mn-cs"/>
              </a:rPr>
              <a:t>För att en balans ska vara möjlig att upprätthålla krävs ett </a:t>
            </a:r>
            <a:r>
              <a:rPr kumimoji="0" lang="sv-SE" sz="2000" b="1" i="0" u="none" strike="noStrike" kern="1200" cap="none" spc="0" normalizeH="0" baseline="0" noProof="0" dirty="0">
                <a:ln>
                  <a:noFill/>
                </a:ln>
                <a:solidFill>
                  <a:prstClr val="black"/>
                </a:solidFill>
                <a:effectLst/>
                <a:uLnTx/>
                <a:uFillTx/>
                <a:ea typeface="+mn-ea"/>
                <a:cs typeface="+mn-cs"/>
              </a:rPr>
              <a:t>konstruktivt samspel </a:t>
            </a:r>
            <a:r>
              <a:rPr kumimoji="0" lang="sv-SE" sz="2000" b="0" i="0" u="none" strike="noStrike" kern="1200" cap="none" spc="0" normalizeH="0" baseline="0" noProof="0" dirty="0">
                <a:ln>
                  <a:noFill/>
                </a:ln>
                <a:solidFill>
                  <a:prstClr val="black"/>
                </a:solidFill>
                <a:effectLst/>
                <a:uLnTx/>
                <a:uFillTx/>
                <a:ea typeface="+mn-ea"/>
                <a:cs typeface="+mn-cs"/>
              </a:rPr>
              <a:t>över tid </a:t>
            </a:r>
            <a:r>
              <a:rPr kumimoji="0" lang="sv-SE" sz="2000" b="1" i="0" u="none" strike="noStrike" kern="1200" cap="none" spc="0" normalizeH="0" baseline="0" noProof="0" dirty="0">
                <a:ln>
                  <a:noFill/>
                </a:ln>
                <a:solidFill>
                  <a:prstClr val="black"/>
                </a:solidFill>
                <a:effectLst/>
                <a:uLnTx/>
                <a:uFillTx/>
                <a:ea typeface="+mn-ea"/>
                <a:cs typeface="+mn-cs"/>
              </a:rPr>
              <a:t>mellan medarbetaren och arbetsgivaren</a:t>
            </a:r>
            <a:r>
              <a:rPr kumimoji="0" lang="sv-SE" sz="2000" b="0" i="0" u="none" strike="noStrike" kern="1200" cap="none" spc="0" normalizeH="0" baseline="0" noProof="0" dirty="0">
                <a:ln>
                  <a:noFill/>
                </a:ln>
                <a:solidFill>
                  <a:prstClr val="black"/>
                </a:solidFill>
                <a:effectLst/>
                <a:uLnTx/>
                <a:uFillTx/>
                <a:ea typeface="+mn-ea"/>
                <a:cs typeface="+mn-cs"/>
              </a:rPr>
              <a:t>.</a:t>
            </a:r>
          </a:p>
        </p:txBody>
      </p:sp>
      <p:sp>
        <p:nvSpPr>
          <p:cNvPr id="2" name="textruta 1">
            <a:extLst>
              <a:ext uri="{FF2B5EF4-FFF2-40B4-BE49-F238E27FC236}">
                <a16:creationId xmlns:a16="http://schemas.microsoft.com/office/drawing/2014/main" id="{831C4AA2-DC7E-FA0B-B640-E2E6A16EB626}"/>
              </a:ext>
            </a:extLst>
          </p:cNvPr>
          <p:cNvSpPr txBox="1"/>
          <p:nvPr/>
        </p:nvSpPr>
        <p:spPr>
          <a:xfrm>
            <a:off x="7104237" y="5778025"/>
            <a:ext cx="4167062"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000" b="0" i="0" u="none" strike="noStrike" kern="1200" cap="none" spc="0" normalizeH="0" baseline="0" noProof="0" dirty="0">
                <a:ln>
                  <a:noFill/>
                </a:ln>
                <a:solidFill>
                  <a:srgbClr val="363534"/>
                </a:solidFill>
                <a:effectLst/>
                <a:uLnTx/>
                <a:uFillTx/>
                <a:latin typeface="Arial"/>
                <a:ea typeface="+mn-ea"/>
                <a:cs typeface="+mn-cs"/>
                <a:hlinkClick r:id="rId3"/>
              </a:rPr>
              <a:t>https://centralfonden.se/wp-content/uploads/2024/09/Balans-i-livet.pdf</a:t>
            </a:r>
            <a:endParaRPr kumimoji="0" lang="sv-SE" sz="1000" b="0" i="0" u="none" strike="noStrike" kern="1200" cap="none" spc="0" normalizeH="0" baseline="0" noProof="0" dirty="0">
              <a:ln>
                <a:noFill/>
              </a:ln>
              <a:solidFill>
                <a:srgbClr val="363534"/>
              </a:solidFill>
              <a:effectLst/>
              <a:uLnTx/>
              <a:uFillTx/>
              <a:latin typeface="Arial"/>
              <a:ea typeface="+mn-ea"/>
              <a:cs typeface="+mn-cs"/>
            </a:endParaRPr>
          </a:p>
        </p:txBody>
      </p:sp>
      <p:sp>
        <p:nvSpPr>
          <p:cNvPr id="3" name="Rektangel 2">
            <a:extLst>
              <a:ext uri="{FF2B5EF4-FFF2-40B4-BE49-F238E27FC236}">
                <a16:creationId xmlns:a16="http://schemas.microsoft.com/office/drawing/2014/main" id="{80854CD6-7213-60EE-0A1B-50C99CD702E0}"/>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FF2816F3-0B04-60E0-90C1-DE8396702B68}"/>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5" name="Bildobjekt 4">
            <a:extLst>
              <a:ext uri="{FF2B5EF4-FFF2-40B4-BE49-F238E27FC236}">
                <a16:creationId xmlns:a16="http://schemas.microsoft.com/office/drawing/2014/main" id="{37C46C30-7A52-99EC-783C-420C467FFAA3}"/>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8" name="Bildobjekt 7">
            <a:extLst>
              <a:ext uri="{FF2B5EF4-FFF2-40B4-BE49-F238E27FC236}">
                <a16:creationId xmlns:a16="http://schemas.microsoft.com/office/drawing/2014/main" id="{3B9CB561-F858-1AC7-CDD6-722EFEA2E54C}"/>
              </a:ext>
            </a:extLst>
          </p:cNvPr>
          <p:cNvPicPr>
            <a:picLocks noChangeAspect="1"/>
          </p:cNvPicPr>
          <p:nvPr/>
        </p:nvPicPr>
        <p:blipFill>
          <a:blip r:embed="rId5"/>
          <a:stretch>
            <a:fillRect/>
          </a:stretch>
        </p:blipFill>
        <p:spPr>
          <a:xfrm>
            <a:off x="5104478" y="6355122"/>
            <a:ext cx="1983043" cy="243114"/>
          </a:xfrm>
          <a:prstGeom prst="rect">
            <a:avLst/>
          </a:prstGeom>
        </p:spPr>
      </p:pic>
      <p:pic>
        <p:nvPicPr>
          <p:cNvPr id="9" name="Bildobjekt 8">
            <a:extLst>
              <a:ext uri="{FF2B5EF4-FFF2-40B4-BE49-F238E27FC236}">
                <a16:creationId xmlns:a16="http://schemas.microsoft.com/office/drawing/2014/main" id="{A9FB89D1-62A7-8184-CF18-3540A67AF587}"/>
              </a:ext>
            </a:extLst>
          </p:cNvPr>
          <p:cNvPicPr>
            <a:picLocks noChangeAspect="1"/>
          </p:cNvPicPr>
          <p:nvPr/>
        </p:nvPicPr>
        <p:blipFill rotWithShape="1">
          <a:blip r:embed="rId6"/>
          <a:srcRect l="5267" t="9081" r="4624" b="14758"/>
          <a:stretch/>
        </p:blipFill>
        <p:spPr>
          <a:xfrm>
            <a:off x="6871288" y="1815723"/>
            <a:ext cx="4611189" cy="3897351"/>
          </a:xfrm>
          <a:prstGeom prst="roundRect">
            <a:avLst>
              <a:gd name="adj" fmla="val 10058"/>
            </a:avLst>
          </a:prstGeom>
        </p:spPr>
      </p:pic>
    </p:spTree>
    <p:extLst>
      <p:ext uri="{BB962C8B-B14F-4D97-AF65-F5344CB8AC3E}">
        <p14:creationId xmlns:p14="http://schemas.microsoft.com/office/powerpoint/2010/main" val="1646006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1EBFFAD2-B6C3-1640-AEA3-D26DFD729FE7}"/>
              </a:ext>
            </a:extLst>
          </p:cNvPr>
          <p:cNvPicPr>
            <a:picLocks noChangeAspect="1"/>
          </p:cNvPicPr>
          <p:nvPr/>
        </p:nvPicPr>
        <p:blipFill rotWithShape="1">
          <a:blip r:embed="rId3"/>
          <a:srcRect t="1" r="496" b="-841"/>
          <a:stretch/>
        </p:blipFill>
        <p:spPr>
          <a:xfrm>
            <a:off x="3018572" y="1983122"/>
            <a:ext cx="6154854" cy="3887740"/>
          </a:xfrm>
          <a:prstGeom prst="rect">
            <a:avLst/>
          </a:prstGeom>
        </p:spPr>
      </p:pic>
      <p:sp>
        <p:nvSpPr>
          <p:cNvPr id="3" name="Rektangel 2">
            <a:extLst>
              <a:ext uri="{FF2B5EF4-FFF2-40B4-BE49-F238E27FC236}">
                <a16:creationId xmlns:a16="http://schemas.microsoft.com/office/drawing/2014/main" id="{99DEBE54-F593-303A-F601-F211253D2297}"/>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4BB3CBBA-1681-2D42-8DA7-9A67475BB57F}"/>
              </a:ext>
            </a:extLst>
          </p:cNvPr>
          <p:cNvSpPr/>
          <p:nvPr/>
        </p:nvSpPr>
        <p:spPr>
          <a:xfrm>
            <a:off x="-1"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C85D5FBE-6326-1F1C-5D5D-FDE7DE7CDC62}"/>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1E8F1FC2-B1F9-EBE4-2AC6-2F01B28BC632}"/>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0" name="Rubrik 1">
            <a:extLst>
              <a:ext uri="{FF2B5EF4-FFF2-40B4-BE49-F238E27FC236}">
                <a16:creationId xmlns:a16="http://schemas.microsoft.com/office/drawing/2014/main" id="{D7D7CE35-0B98-E104-D4E7-5B96ED96EA7E}"/>
              </a:ext>
            </a:extLst>
          </p:cNvPr>
          <p:cNvSpPr>
            <a:spLocks noGrp="1"/>
          </p:cNvSpPr>
          <p:nvPr>
            <p:ph type="title"/>
          </p:nvPr>
        </p:nvSpPr>
        <p:spPr>
          <a:xfrm>
            <a:off x="693158" y="944637"/>
            <a:ext cx="4292178" cy="864642"/>
          </a:xfrm>
        </p:spPr>
        <p:txBody>
          <a:bodyPr>
            <a:noAutofit/>
          </a:bodyPr>
          <a:lstStyle/>
          <a:p>
            <a:r>
              <a:rPr lang="sv-SE" sz="3200" b="1" dirty="0"/>
              <a:t>Ett arbetsliv och samhälle i förändring</a:t>
            </a:r>
            <a:endParaRPr lang="sv-SE" sz="3200" dirty="0">
              <a:highlight>
                <a:srgbClr val="FFFF00"/>
              </a:highlight>
            </a:endParaRPr>
          </a:p>
        </p:txBody>
      </p:sp>
    </p:spTree>
    <p:extLst>
      <p:ext uri="{BB962C8B-B14F-4D97-AF65-F5344CB8AC3E}">
        <p14:creationId xmlns:p14="http://schemas.microsoft.com/office/powerpoint/2010/main" val="316695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0789004C-6677-C706-5CD7-A2CDDDF3C927}"/>
              </a:ext>
            </a:extLst>
          </p:cNvPr>
          <p:cNvSpPr>
            <a:spLocks noGrp="1"/>
          </p:cNvSpPr>
          <p:nvPr>
            <p:ph type="sldNum" sz="quarter" idx="11"/>
          </p:nvPr>
        </p:nvSpPr>
        <p:spPr/>
        <p:txBody>
          <a:bodyPr/>
          <a:lstStyle/>
          <a:p>
            <a:fld id="{83ADE164-D45A-44D8-82C5-2E0962BB70DA}" type="slidenum">
              <a:rPr lang="sv-SE" smtClean="0"/>
              <a:pPr/>
              <a:t>9</a:t>
            </a:fld>
            <a:endParaRPr lang="sv-SE"/>
          </a:p>
        </p:txBody>
      </p:sp>
      <p:pic>
        <p:nvPicPr>
          <p:cNvPr id="1025" name="Picture 1" descr="Utdatabild">
            <a:extLst>
              <a:ext uri="{FF2B5EF4-FFF2-40B4-BE49-F238E27FC236}">
                <a16:creationId xmlns:a16="http://schemas.microsoft.com/office/drawing/2014/main" id="{1B780136-B597-2250-18A8-1D15EDD64E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537" y="2060532"/>
            <a:ext cx="5940923" cy="383184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2">
            <a:extLst>
              <a:ext uri="{FF2B5EF4-FFF2-40B4-BE49-F238E27FC236}">
                <a16:creationId xmlns:a16="http://schemas.microsoft.com/office/drawing/2014/main" id="{04EA9EF4-BE27-2D5F-814B-1B0278AA324B}"/>
              </a:ext>
            </a:extLst>
          </p:cNvPr>
          <p:cNvSpPr>
            <a:spLocks noChangeArrowheads="1"/>
          </p:cNvSpPr>
          <p:nvPr/>
        </p:nvSpPr>
        <p:spPr bwMode="auto">
          <a:xfrm>
            <a:off x="-5369063" y="-3409403"/>
            <a:ext cx="14621277" cy="40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altLang="sv-SE" sz="1800" b="0" i="0" u="none" strike="noStrike" cap="none" normalizeH="0" baseline="0">
                <a:ln>
                  <a:noFill/>
                </a:ln>
                <a:solidFill>
                  <a:schemeClr val="tx1"/>
                </a:solidFill>
                <a:effectLst/>
                <a:latin typeface="Arial" panose="020B0604020202020204" pitchFamily="34" charset="0"/>
              </a:rPr>
              <a:t>Jag</a:t>
            </a:r>
          </a:p>
        </p:txBody>
      </p:sp>
      <p:sp>
        <p:nvSpPr>
          <p:cNvPr id="12" name="textruta 11">
            <a:extLst>
              <a:ext uri="{FF2B5EF4-FFF2-40B4-BE49-F238E27FC236}">
                <a16:creationId xmlns:a16="http://schemas.microsoft.com/office/drawing/2014/main" id="{0375F9C4-9CCD-6DC6-332B-BECA6579B266}"/>
              </a:ext>
            </a:extLst>
          </p:cNvPr>
          <p:cNvSpPr txBox="1"/>
          <p:nvPr/>
        </p:nvSpPr>
        <p:spPr>
          <a:xfrm>
            <a:off x="9758695" y="4566119"/>
            <a:ext cx="2108624" cy="400110"/>
          </a:xfrm>
          <a:prstGeom prst="rect">
            <a:avLst/>
          </a:prstGeom>
          <a:noFill/>
        </p:spPr>
        <p:txBody>
          <a:bodyPr wrap="square">
            <a:spAutoFit/>
          </a:bodyPr>
          <a:lstStyle/>
          <a:p>
            <a:r>
              <a:rPr lang="sv-SE" sz="1000" b="1" dirty="0"/>
              <a:t>Källor:</a:t>
            </a:r>
            <a:r>
              <a:rPr lang="sv-SE" sz="1000" dirty="0"/>
              <a:t> Mattias </a:t>
            </a:r>
            <a:r>
              <a:rPr lang="sv-SE" sz="1000" dirty="0" err="1"/>
              <a:t>Brannholm</a:t>
            </a:r>
            <a:r>
              <a:rPr lang="sv-SE" sz="1000" dirty="0"/>
              <a:t> – Digital Marknadsföring Statistik; </a:t>
            </a:r>
            <a:r>
              <a:rPr lang="sv-SE" sz="1000" dirty="0" err="1"/>
              <a:t>Intradyn</a:t>
            </a:r>
            <a:r>
              <a:rPr lang="sv-SE" sz="1000" dirty="0"/>
              <a:t> – SMS-användningsstatistik; </a:t>
            </a:r>
            <a:r>
              <a:rPr lang="sv-SE" sz="1000" dirty="0" err="1"/>
              <a:t>Datareportal</a:t>
            </a:r>
            <a:r>
              <a:rPr lang="sv-SE" sz="1000" dirty="0"/>
              <a:t>; Link </a:t>
            </a:r>
            <a:r>
              <a:rPr lang="sv-SE" sz="1000" dirty="0" err="1"/>
              <a:t>Mobility</a:t>
            </a:r>
            <a:r>
              <a:rPr lang="sv-SE" sz="1000" dirty="0"/>
              <a:t> – Mobil- och </a:t>
            </a:r>
            <a:r>
              <a:rPr lang="sv-SE" sz="1000" dirty="0" err="1"/>
              <a:t>appanvändning</a:t>
            </a:r>
            <a:r>
              <a:rPr lang="sv-SE" sz="1000" dirty="0"/>
              <a:t>; The </a:t>
            </a:r>
            <a:r>
              <a:rPr lang="sv-SE" sz="1000" dirty="0" err="1"/>
              <a:t>Verge</a:t>
            </a:r>
            <a:r>
              <a:rPr lang="sv-SE" sz="1000" dirty="0"/>
              <a:t> – Zoom </a:t>
            </a:r>
            <a:r>
              <a:rPr lang="sv-SE" sz="1000" dirty="0" err="1"/>
              <a:t>Growth</a:t>
            </a:r>
            <a:endParaRPr lang="sv-SE" sz="1000" dirty="0"/>
          </a:p>
        </p:txBody>
      </p:sp>
      <p:sp>
        <p:nvSpPr>
          <p:cNvPr id="3" name="Rektangel 2">
            <a:extLst>
              <a:ext uri="{FF2B5EF4-FFF2-40B4-BE49-F238E27FC236}">
                <a16:creationId xmlns:a16="http://schemas.microsoft.com/office/drawing/2014/main" id="{A0ADB1D3-B64C-B990-FBED-D7A01CA78EEC}"/>
              </a:ext>
            </a:extLst>
          </p:cNvPr>
          <p:cNvSpPr/>
          <p:nvPr/>
        </p:nvSpPr>
        <p:spPr>
          <a:xfrm>
            <a:off x="0" y="0"/>
            <a:ext cx="12192000" cy="157161"/>
          </a:xfrm>
          <a:prstGeom prst="rect">
            <a:avLst/>
          </a:prstGeom>
          <a:solidFill>
            <a:srgbClr val="3FA5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4CCF738A-53EC-F555-D238-25552E3CFBE8}"/>
              </a:ext>
            </a:extLst>
          </p:cNvPr>
          <p:cNvSpPr/>
          <p:nvPr/>
        </p:nvSpPr>
        <p:spPr>
          <a:xfrm>
            <a:off x="0" y="6143627"/>
            <a:ext cx="12192001" cy="714373"/>
          </a:xfrm>
          <a:prstGeom prst="rect">
            <a:avLst/>
          </a:prstGeom>
          <a:solidFill>
            <a:srgbClr val="FFF4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pic>
        <p:nvPicPr>
          <p:cNvPr id="6" name="Bildobjekt 5">
            <a:extLst>
              <a:ext uri="{FF2B5EF4-FFF2-40B4-BE49-F238E27FC236}">
                <a16:creationId xmlns:a16="http://schemas.microsoft.com/office/drawing/2014/main" id="{8F03826F-AEAF-96B9-8E55-566C4F82C7A7}"/>
              </a:ext>
            </a:extLst>
          </p:cNvPr>
          <p:cNvPicPr>
            <a:picLocks noChangeAspect="1"/>
          </p:cNvPicPr>
          <p:nvPr/>
        </p:nvPicPr>
        <p:blipFill>
          <a:blip r:embed="rId4"/>
          <a:stretch>
            <a:fillRect/>
          </a:stretch>
        </p:blipFill>
        <p:spPr>
          <a:xfrm>
            <a:off x="5320710" y="221049"/>
            <a:ext cx="1550578" cy="1550578"/>
          </a:xfrm>
          <a:prstGeom prst="rect">
            <a:avLst/>
          </a:prstGeom>
        </p:spPr>
      </p:pic>
      <p:pic>
        <p:nvPicPr>
          <p:cNvPr id="7" name="Bildobjekt 6">
            <a:extLst>
              <a:ext uri="{FF2B5EF4-FFF2-40B4-BE49-F238E27FC236}">
                <a16:creationId xmlns:a16="http://schemas.microsoft.com/office/drawing/2014/main" id="{7E5A139A-5A98-2ADB-A08F-9E414ACEA586}"/>
              </a:ext>
            </a:extLst>
          </p:cNvPr>
          <p:cNvPicPr>
            <a:picLocks noChangeAspect="1"/>
          </p:cNvPicPr>
          <p:nvPr/>
        </p:nvPicPr>
        <p:blipFill>
          <a:blip r:embed="rId5"/>
          <a:stretch>
            <a:fillRect/>
          </a:stretch>
        </p:blipFill>
        <p:spPr>
          <a:xfrm>
            <a:off x="5104478" y="6355122"/>
            <a:ext cx="1983043" cy="243114"/>
          </a:xfrm>
          <a:prstGeom prst="rect">
            <a:avLst/>
          </a:prstGeom>
        </p:spPr>
      </p:pic>
      <p:sp>
        <p:nvSpPr>
          <p:cNvPr id="11" name="Rubrik 1">
            <a:extLst>
              <a:ext uri="{FF2B5EF4-FFF2-40B4-BE49-F238E27FC236}">
                <a16:creationId xmlns:a16="http://schemas.microsoft.com/office/drawing/2014/main" id="{E8FCF6FC-98EB-BC3E-5112-2C925AA88A72}"/>
              </a:ext>
            </a:extLst>
          </p:cNvPr>
          <p:cNvSpPr>
            <a:spLocks noGrp="1"/>
          </p:cNvSpPr>
          <p:nvPr>
            <p:ph type="title"/>
          </p:nvPr>
        </p:nvSpPr>
        <p:spPr>
          <a:xfrm>
            <a:off x="693158" y="944637"/>
            <a:ext cx="4292178" cy="864642"/>
          </a:xfrm>
        </p:spPr>
        <p:txBody>
          <a:bodyPr>
            <a:noAutofit/>
          </a:bodyPr>
          <a:lstStyle/>
          <a:p>
            <a:r>
              <a:rPr lang="sv-SE" sz="3200" b="1" dirty="0"/>
              <a:t>Ett arbetsliv och samhälle i förändring</a:t>
            </a:r>
            <a:endParaRPr lang="sv-SE" sz="3200" dirty="0">
              <a:highlight>
                <a:srgbClr val="FFFF00"/>
              </a:highlight>
            </a:endParaRPr>
          </a:p>
        </p:txBody>
      </p:sp>
    </p:spTree>
    <p:extLst>
      <p:ext uri="{BB962C8B-B14F-4D97-AF65-F5344CB8AC3E}">
        <p14:creationId xmlns:p14="http://schemas.microsoft.com/office/powerpoint/2010/main" val="325183614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32366</TotalTime>
  <Words>13629</Words>
  <Application>Microsoft Macintosh PowerPoint</Application>
  <PresentationFormat>Bredbild</PresentationFormat>
  <Paragraphs>1176</Paragraphs>
  <Slides>65</Slides>
  <Notes>55</Notes>
  <HiddenSlides>0</HiddenSlides>
  <MMClips>0</MMClips>
  <ScaleCrop>false</ScaleCrop>
  <HeadingPairs>
    <vt:vector size="6" baseType="variant">
      <vt:variant>
        <vt:lpstr>Använt teckensnitt</vt:lpstr>
      </vt:variant>
      <vt:variant>
        <vt:i4>9</vt:i4>
      </vt:variant>
      <vt:variant>
        <vt:lpstr>Tema</vt:lpstr>
      </vt:variant>
      <vt:variant>
        <vt:i4>1</vt:i4>
      </vt:variant>
      <vt:variant>
        <vt:lpstr>Bildrubriker</vt:lpstr>
      </vt:variant>
      <vt:variant>
        <vt:i4>65</vt:i4>
      </vt:variant>
    </vt:vector>
  </HeadingPairs>
  <TitlesOfParts>
    <vt:vector size="75" baseType="lpstr">
      <vt:lpstr>Aptos</vt:lpstr>
      <vt:lpstr>Aptos Display</vt:lpstr>
      <vt:lpstr>Arial</vt:lpstr>
      <vt:lpstr>Calibri</vt:lpstr>
      <vt:lpstr>Corbel</vt:lpstr>
      <vt:lpstr>MarkPro-Book</vt:lpstr>
      <vt:lpstr>Times</vt:lpstr>
      <vt:lpstr>Times New Roman</vt:lpstr>
      <vt:lpstr>Wingdings</vt:lpstr>
      <vt:lpstr>Office-tema</vt:lpstr>
      <vt:lpstr>Hållbart arbetsliv – balans i livet inom skogsindustrin  Kunskapsspridning  &amp; inspiration  2025-08-04</vt:lpstr>
      <vt:lpstr>Om oss</vt:lpstr>
      <vt:lpstr>Agenda</vt:lpstr>
      <vt:lpstr>Om projektet hållbart arbetsliv – balans i livet</vt:lpstr>
      <vt:lpstr>Introduktion till hållbart arbetsliv – balans i livet </vt:lpstr>
      <vt:lpstr>PowerPoint-presentation</vt:lpstr>
      <vt:lpstr>Hållbart arbetsliv</vt:lpstr>
      <vt:lpstr>Ett arbetsliv och samhälle i förändring</vt:lpstr>
      <vt:lpstr>Ett arbetsliv och samhälle i förändring</vt:lpstr>
      <vt:lpstr>Ett arbetsliv och samhälle i förändring</vt:lpstr>
      <vt:lpstr>PowerPoint-presentation</vt:lpstr>
      <vt:lpstr>Arbetsbelastning</vt:lpstr>
      <vt:lpstr>PowerPoint-presentation</vt:lpstr>
      <vt:lpstr>PowerPoint-presentation</vt:lpstr>
      <vt:lpstr>PowerPoint-presentation</vt:lpstr>
      <vt:lpstr>Tecken på för hög arbetsbelastning</vt:lpstr>
      <vt:lpstr>PowerPoint-presentation</vt:lpstr>
      <vt:lpstr>Vid tecken på för hög arbetsbelastning</vt:lpstr>
      <vt:lpstr>Olika typer av belastning som förbrukar resurser</vt:lpstr>
      <vt:lpstr>PowerPoint-presentation</vt:lpstr>
      <vt:lpstr>PowerPoint-presentation</vt:lpstr>
      <vt:lpstr>PowerPoint-presentation</vt:lpstr>
      <vt:lpstr>Fritidsbelastning och bisyssla</vt:lpstr>
      <vt:lpstr>Experiment 1 – arbetsbelastning</vt:lpstr>
      <vt:lpstr>Experiment 2 – arbetsbelastning</vt:lpstr>
      <vt:lpstr>Slutsats</vt:lpstr>
      <vt:lpstr>PowerPoint-presentation</vt:lpstr>
      <vt:lpstr>PowerPoint-presentation</vt:lpstr>
      <vt:lpstr>Konstruktivt samspel – dialog om balans i livet</vt:lpstr>
      <vt:lpstr>Prioritering av uppgifter vid hög arbetsbelastning </vt:lpstr>
      <vt:lpstr>Diskussion om arbetsbelastning</vt:lpstr>
      <vt:lpstr>Sammanfattning: Det man själv kan göra</vt:lpstr>
      <vt:lpstr>Sammanfattning:  Det arbetsgivaren kan göra</vt:lpstr>
      <vt:lpstr>Tipspromenad</vt:lpstr>
      <vt:lpstr>PowerPoint-presentation</vt:lpstr>
      <vt:lpstr>PowerPoint-presentation</vt:lpstr>
      <vt:lpstr>Frågor – Tipspromenad</vt:lpstr>
      <vt:lpstr>Tillgänglighet</vt:lpstr>
      <vt:lpstr>Tillgänglighet – möjlighet och utmaning</vt:lpstr>
      <vt:lpstr>Arbetstid</vt:lpstr>
      <vt:lpstr>Olika behov av gränssättning</vt:lpstr>
      <vt:lpstr>Gränssättnings- strategier</vt:lpstr>
      <vt:lpstr>Dina behov av gränssättning?</vt:lpstr>
      <vt:lpstr>Flexibelt arbetsliv och distansarbete</vt:lpstr>
      <vt:lpstr>Diskussion – Tillgänglighet</vt:lpstr>
      <vt:lpstr>PowerPoint-presentation</vt:lpstr>
      <vt:lpstr>Återhämtning</vt:lpstr>
      <vt:lpstr>PowerPoint-presentation</vt:lpstr>
      <vt:lpstr>Effekter av återhämtning</vt:lpstr>
      <vt:lpstr>PowerPoint-presentation</vt:lpstr>
      <vt:lpstr>PowerPoint-presentation</vt:lpstr>
      <vt:lpstr>PowerPoint-presentation</vt:lpstr>
      <vt:lpstr>PowerPoint-presentation</vt:lpstr>
      <vt:lpstr>PowerPoint-presentation</vt:lpstr>
      <vt:lpstr>Fysisk aktivitet och återhämtning</vt:lpstr>
      <vt:lpstr>Tips på fysisk aktivitet, på och utanför arbetet</vt:lpstr>
      <vt:lpstr>PowerPoint-presentation</vt:lpstr>
      <vt:lpstr>Sömn vår viktigaste källa till återhämtning</vt:lpstr>
      <vt:lpstr>Kost och återhämtning</vt:lpstr>
      <vt:lpstr>Organisatorisk återhämtning </vt:lpstr>
      <vt:lpstr>Diskussion - Återhämtning</vt:lpstr>
      <vt:lpstr>Summering</vt:lpstr>
      <vt:lpstr>Rätta svar – Tipspromenaden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 för vårt möte idag</dc:title>
  <dc:creator>Christina Ahlander</dc:creator>
  <cp:lastModifiedBy>Robert Persson</cp:lastModifiedBy>
  <cp:revision>59</cp:revision>
  <dcterms:created xsi:type="dcterms:W3CDTF">2025-05-08T12:40:07Z</dcterms:created>
  <dcterms:modified xsi:type="dcterms:W3CDTF">2025-08-24T10:42:46Z</dcterms:modified>
</cp:coreProperties>
</file>